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4" r:id="rId1"/>
    <p:sldMasterId id="2147483706" r:id="rId2"/>
  </p:sldMasterIdLst>
  <p:notesMasterIdLst>
    <p:notesMasterId r:id="rId21"/>
  </p:notesMasterIdLst>
  <p:sldIdLst>
    <p:sldId id="256" r:id="rId3"/>
    <p:sldId id="259" r:id="rId4"/>
    <p:sldId id="268" r:id="rId5"/>
    <p:sldId id="270" r:id="rId6"/>
    <p:sldId id="271" r:id="rId7"/>
    <p:sldId id="273" r:id="rId8"/>
    <p:sldId id="274" r:id="rId9"/>
    <p:sldId id="264" r:id="rId10"/>
    <p:sldId id="258" r:id="rId11"/>
    <p:sldId id="257" r:id="rId12"/>
    <p:sldId id="267" r:id="rId13"/>
    <p:sldId id="262" r:id="rId14"/>
    <p:sldId id="277" r:id="rId15"/>
    <p:sldId id="272" r:id="rId16"/>
    <p:sldId id="269" r:id="rId17"/>
    <p:sldId id="275" r:id="rId18"/>
    <p:sldId id="263" r:id="rId19"/>
    <p:sldId id="27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5D05"/>
    <a:srgbClr val="6600FF"/>
    <a:srgbClr val="00FF99"/>
    <a:srgbClr val="67D828"/>
    <a:srgbClr val="A4DE12"/>
    <a:srgbClr val="F82828"/>
    <a:srgbClr val="FF5621"/>
    <a:srgbClr val="FA49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2" autoAdjust="0"/>
    <p:restoredTop sz="94649"/>
  </p:normalViewPr>
  <p:slideViewPr>
    <p:cSldViewPr snapToGrid="0">
      <p:cViewPr>
        <p:scale>
          <a:sx n="83" d="100"/>
          <a:sy n="83" d="100"/>
        </p:scale>
        <p:origin x="1176" y="3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FF3DD2-8289-4DCF-A2E4-CDCD817A858F}" type="datetimeFigureOut">
              <a:rPr lang="en-GB" smtClean="0"/>
              <a:t>24/05/2021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BB514B-E4D4-45B0-BB9B-88E13C7A732F}" type="slidenum">
              <a:rPr lang="en-GB" smtClean="0"/>
              <a:t>‹#›</a:t>
            </a:fld>
            <a:endParaRPr lang="en-GB"/>
          </a:p>
        </p:txBody>
      </p:sp>
    </p:spTree>
    <p:extLst>
      <p:ext uri="{BB962C8B-B14F-4D97-AF65-F5344CB8AC3E}">
        <p14:creationId xmlns:p14="http://schemas.microsoft.com/office/powerpoint/2010/main" val="33779802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add more to this slide if you want</a:t>
            </a:r>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8</a:t>
            </a:fld>
            <a:endParaRPr lang="en-GB"/>
          </a:p>
        </p:txBody>
      </p:sp>
    </p:spTree>
    <p:extLst>
      <p:ext uri="{BB962C8B-B14F-4D97-AF65-F5344CB8AC3E}">
        <p14:creationId xmlns:p14="http://schemas.microsoft.com/office/powerpoint/2010/main" val="3894094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how samples were unbalanced with their labels and how this was a problem.</a:t>
            </a:r>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9</a:t>
            </a:fld>
            <a:endParaRPr lang="en-GB"/>
          </a:p>
        </p:txBody>
      </p:sp>
    </p:spTree>
    <p:extLst>
      <p:ext uri="{BB962C8B-B14F-4D97-AF65-F5344CB8AC3E}">
        <p14:creationId xmlns:p14="http://schemas.microsoft.com/office/powerpoint/2010/main" val="412425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how the parameters of the selected model were optimized. Without batch normalization, the model was only good at predicting the same genres. With batch normalization, the model was able to confidently predict each type of genre.</a:t>
            </a:r>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10</a:t>
            </a:fld>
            <a:endParaRPr lang="en-GB"/>
          </a:p>
        </p:txBody>
      </p:sp>
    </p:spTree>
    <p:extLst>
      <p:ext uri="{BB962C8B-B14F-4D97-AF65-F5344CB8AC3E}">
        <p14:creationId xmlns:p14="http://schemas.microsoft.com/office/powerpoint/2010/main" val="20848481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Batch sizes 32 and 16 were compared, 32 was better. The state of this model was saved to file.</a:t>
            </a:r>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11</a:t>
            </a:fld>
            <a:endParaRPr lang="en-GB"/>
          </a:p>
        </p:txBody>
      </p:sp>
    </p:spTree>
    <p:extLst>
      <p:ext uri="{BB962C8B-B14F-4D97-AF65-F5344CB8AC3E}">
        <p14:creationId xmlns:p14="http://schemas.microsoft.com/office/powerpoint/2010/main" val="3352795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12</a:t>
            </a:fld>
            <a:endParaRPr lang="en-GB"/>
          </a:p>
        </p:txBody>
      </p:sp>
    </p:spTree>
    <p:extLst>
      <p:ext uri="{BB962C8B-B14F-4D97-AF65-F5344CB8AC3E}">
        <p14:creationId xmlns:p14="http://schemas.microsoft.com/office/powerpoint/2010/main" val="2240758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13</a:t>
            </a:fld>
            <a:endParaRPr lang="en-GB"/>
          </a:p>
        </p:txBody>
      </p:sp>
    </p:spTree>
    <p:extLst>
      <p:ext uri="{BB962C8B-B14F-4D97-AF65-F5344CB8AC3E}">
        <p14:creationId xmlns:p14="http://schemas.microsoft.com/office/powerpoint/2010/main" val="2040457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6BB514B-E4D4-45B0-BB9B-88E13C7A732F}" type="slidenum">
              <a:rPr lang="en-GB" smtClean="0"/>
              <a:t>17</a:t>
            </a:fld>
            <a:endParaRPr lang="en-GB"/>
          </a:p>
        </p:txBody>
      </p:sp>
    </p:spTree>
    <p:extLst>
      <p:ext uri="{BB962C8B-B14F-4D97-AF65-F5344CB8AC3E}">
        <p14:creationId xmlns:p14="http://schemas.microsoft.com/office/powerpoint/2010/main" val="1614560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7C6FB-54FD-4788-A95A-AA7BCF5BF3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3AB1C6BD-C6C7-4EAB-BF05-50BB41845E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97B6D27-C065-4B26-AF87-A3AFF5B23659}"/>
              </a:ext>
            </a:extLst>
          </p:cNvPr>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a:extLst>
              <a:ext uri="{FF2B5EF4-FFF2-40B4-BE49-F238E27FC236}">
                <a16:creationId xmlns:a16="http://schemas.microsoft.com/office/drawing/2014/main" id="{2934CE88-E4FE-4F0D-BDF6-35BBADCFCD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A100F0-D2FD-4A53-99F1-44A7DE6F39E3}"/>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486011649"/>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5C698-1835-4201-B658-42411693B32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FDEB4D6-8C53-4B46-94BD-0D099951AAF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5B7C37C-FF9B-4D57-9307-4154BCB33914}"/>
              </a:ext>
            </a:extLst>
          </p:cNvPr>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a:extLst>
              <a:ext uri="{FF2B5EF4-FFF2-40B4-BE49-F238E27FC236}">
                <a16:creationId xmlns:a16="http://schemas.microsoft.com/office/drawing/2014/main" id="{A13DCC7A-8765-4A10-8BFA-3F0598D0A07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8D56B6A-D46B-4799-ADF3-B715DE06C823}"/>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244031016"/>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9160AB-7EE7-4D90-B50D-C39EF1012CC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C119656-B841-432E-95ED-AD96B3CE39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E7DC033-01BC-4F49-BEF5-CD544FDC05E9}"/>
              </a:ext>
            </a:extLst>
          </p:cNvPr>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a:extLst>
              <a:ext uri="{FF2B5EF4-FFF2-40B4-BE49-F238E27FC236}">
                <a16:creationId xmlns:a16="http://schemas.microsoft.com/office/drawing/2014/main" id="{4CF77606-AAA6-4445-A5D9-1C6023EE341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3D01EC6-85C8-424A-832A-A3BE7020ADAB}"/>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4095179061"/>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05434460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782787403"/>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629484664"/>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E66C038-94C6-4DB8-B400-7A001C2008F9}" type="datetimeFigureOut">
              <a:rPr lang="en-GB" smtClean="0"/>
              <a:t>24/05/2021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651862586"/>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E66C038-94C6-4DB8-B400-7A001C2008F9}" type="datetimeFigureOut">
              <a:rPr lang="en-GB" smtClean="0"/>
              <a:t>24/05/2021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528235549"/>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E66C038-94C6-4DB8-B400-7A001C2008F9}" type="datetimeFigureOut">
              <a:rPr lang="en-GB" smtClean="0"/>
              <a:t>24/05/2021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39573632"/>
      </p:ext>
    </p:extLst>
  </p:cSld>
  <p:clrMapOvr>
    <a:masterClrMapping/>
  </p:clrMapOvr>
  <p:transitio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E66C038-94C6-4DB8-B400-7A001C2008F9}" type="datetimeFigureOut">
              <a:rPr lang="en-GB" smtClean="0"/>
              <a:t>24/05/2021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609161547"/>
      </p:ext>
    </p:extLst>
  </p:cSld>
  <p:clrMapOvr>
    <a:masterClrMapping/>
  </p:clrMapOvr>
  <p:transitio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E66C038-94C6-4DB8-B400-7A001C2008F9}" type="datetimeFigureOut">
              <a:rPr lang="en-GB" smtClean="0"/>
              <a:t>24/05/2021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801903677"/>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27B25-10A8-48EB-9DB6-1BDED8FC1ED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F7DADCD-7C22-4712-8949-FCF3A30C82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2502A0C-E054-4AE0-A594-52216CB2EC18}"/>
              </a:ext>
            </a:extLst>
          </p:cNvPr>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a:extLst>
              <a:ext uri="{FF2B5EF4-FFF2-40B4-BE49-F238E27FC236}">
                <a16:creationId xmlns:a16="http://schemas.microsoft.com/office/drawing/2014/main" id="{4FC9A9E5-8B5E-4CCE-9B0F-502E196C5B4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FB464F3-A56B-4D45-B6A1-1D6CD4B3947D}"/>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603040750"/>
      </p:ext>
    </p:extLst>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FE66C038-94C6-4DB8-B400-7A001C2008F9}" type="datetimeFigureOut">
              <a:rPr lang="en-GB" smtClean="0"/>
              <a:t>24/05/2021</a:t>
            </a:fld>
            <a:endParaRPr lang="en-GB"/>
          </a:p>
        </p:txBody>
      </p:sp>
      <p:sp>
        <p:nvSpPr>
          <p:cNvPr id="6" name="Footer Placeholder 5"/>
          <p:cNvSpPr>
            <a:spLocks noGrp="1"/>
          </p:cNvSpPr>
          <p:nvPr>
            <p:ph type="ftr" sz="quarter" idx="11"/>
          </p:nvPr>
        </p:nvSpPr>
        <p:spPr>
          <a:xfrm>
            <a:off x="1141412" y="5883275"/>
            <a:ext cx="5105400" cy="365125"/>
          </a:xfrm>
        </p:spPr>
        <p:txBody>
          <a:bodyPr/>
          <a:lstStyle/>
          <a:p>
            <a:endParaRPr lang="en-GB"/>
          </a:p>
        </p:txBody>
      </p:sp>
      <p:sp>
        <p:nvSpPr>
          <p:cNvPr id="7" name="Slide Number Placeholder 6"/>
          <p:cNvSpPr>
            <a:spLocks noGrp="1"/>
          </p:cNvSpPr>
          <p:nvPr>
            <p:ph type="sldNum" sz="quarter" idx="12"/>
          </p:nvPr>
        </p:nvSpPr>
        <p:spPr>
          <a:xfrm>
            <a:off x="10742612" y="5883275"/>
            <a:ext cx="322567" cy="365125"/>
          </a:xfrm>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570805997"/>
      </p:ext>
    </p:extLst>
  </p:cSld>
  <p:clrMapOvr>
    <a:masterClrMapping/>
  </p:clrMapOvr>
  <p:transition spd="slow">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E66C038-94C6-4DB8-B400-7A001C2008F9}" type="datetimeFigureOut">
              <a:rPr lang="en-GB" smtClean="0"/>
              <a:t>24/05/2021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70010270"/>
      </p:ext>
    </p:extLst>
  </p:cSld>
  <p:clrMapOvr>
    <a:masterClrMapping/>
  </p:clrMapOvr>
  <p:transition spd="slow">
    <p:push dir="u"/>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717880587"/>
      </p:ext>
    </p:extLst>
  </p:cSld>
  <p:clrMapOvr>
    <a:masterClrMapping/>
  </p:clrMapOvr>
  <p:transition spd="slow">
    <p:push dir="u"/>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545348036"/>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270706383"/>
      </p:ext>
    </p:extLst>
  </p:cSld>
  <p:clrMapOvr>
    <a:masterClrMapping/>
  </p:clrMapOvr>
  <p:transition spd="slow">
    <p:push dir="u"/>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257885001"/>
      </p:ext>
    </p:extLst>
  </p:cSld>
  <p:clrMapOvr>
    <a:masterClrMapping/>
  </p:clrMapOvr>
  <p:transitio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552990951"/>
      </p:ext>
    </p:extLst>
  </p:cSld>
  <p:clrMapOvr>
    <a:masterClrMapping/>
  </p:clrMapOvr>
  <p:transition spd="slow">
    <p:push dir="u"/>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314130034"/>
      </p:ext>
    </p:extLst>
  </p:cSld>
  <p:clrMapOvr>
    <a:masterClrMapping/>
  </p:clrMapOvr>
  <p:transition spd="slow">
    <p:push dir="u"/>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423412455"/>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7ADCF-3FEC-4A04-B1DB-5F899FBBD08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8F91A5D-F224-4574-B9E6-4A388DC41A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9C8512E-9CC5-4DE0-A205-80A1A7648980}"/>
              </a:ext>
            </a:extLst>
          </p:cNvPr>
          <p:cNvSpPr>
            <a:spLocks noGrp="1"/>
          </p:cNvSpPr>
          <p:nvPr>
            <p:ph type="dt" sz="half" idx="10"/>
          </p:nvPr>
        </p:nvSpPr>
        <p:spPr/>
        <p:txBody>
          <a:bodyPr/>
          <a:lstStyle/>
          <a:p>
            <a:fld id="{FE66C038-94C6-4DB8-B400-7A001C2008F9}" type="datetimeFigureOut">
              <a:rPr lang="en-GB" smtClean="0"/>
              <a:t>24/05/2021</a:t>
            </a:fld>
            <a:endParaRPr lang="en-GB"/>
          </a:p>
        </p:txBody>
      </p:sp>
      <p:sp>
        <p:nvSpPr>
          <p:cNvPr id="5" name="Footer Placeholder 4">
            <a:extLst>
              <a:ext uri="{FF2B5EF4-FFF2-40B4-BE49-F238E27FC236}">
                <a16:creationId xmlns:a16="http://schemas.microsoft.com/office/drawing/2014/main" id="{4DFB74EA-5AD5-45C0-840C-121915C121F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ACE8B36-EAF4-4665-A692-F64B3BEB079C}"/>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419330903"/>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6C660-F71E-4422-82EB-61B63918EDB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47E638C-025F-4D1D-A861-B3CF449FBD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C0D2E6D-4E20-485B-AB8A-9C57060A7E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87DAF04-4E4E-421A-B253-5CD56C7073E6}"/>
              </a:ext>
            </a:extLst>
          </p:cNvPr>
          <p:cNvSpPr>
            <a:spLocks noGrp="1"/>
          </p:cNvSpPr>
          <p:nvPr>
            <p:ph type="dt" sz="half" idx="10"/>
          </p:nvPr>
        </p:nvSpPr>
        <p:spPr/>
        <p:txBody>
          <a:bodyPr/>
          <a:lstStyle/>
          <a:p>
            <a:fld id="{FE66C038-94C6-4DB8-B400-7A001C2008F9}" type="datetimeFigureOut">
              <a:rPr lang="en-GB" smtClean="0"/>
              <a:t>24/05/2021</a:t>
            </a:fld>
            <a:endParaRPr lang="en-GB"/>
          </a:p>
        </p:txBody>
      </p:sp>
      <p:sp>
        <p:nvSpPr>
          <p:cNvPr id="6" name="Footer Placeholder 5">
            <a:extLst>
              <a:ext uri="{FF2B5EF4-FFF2-40B4-BE49-F238E27FC236}">
                <a16:creationId xmlns:a16="http://schemas.microsoft.com/office/drawing/2014/main" id="{6F0CB6DB-702B-4371-974D-CC19428690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6575B8A-B3BF-4A52-A224-12CC620C0E27}"/>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652752804"/>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7A3B3-D597-49D6-A521-CC0BC0AF9F6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169FFD0-6311-4523-A658-4413D0CDEC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64D193-33F5-4369-BFC7-33586AD04A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49B015E-1571-4267-9414-DEA6A33A24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5452C1B-9273-47A8-B147-C30C86FB03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295F609-7B24-4020-BE79-2AAB57F00922}"/>
              </a:ext>
            </a:extLst>
          </p:cNvPr>
          <p:cNvSpPr>
            <a:spLocks noGrp="1"/>
          </p:cNvSpPr>
          <p:nvPr>
            <p:ph type="dt" sz="half" idx="10"/>
          </p:nvPr>
        </p:nvSpPr>
        <p:spPr/>
        <p:txBody>
          <a:bodyPr/>
          <a:lstStyle/>
          <a:p>
            <a:fld id="{FE66C038-94C6-4DB8-B400-7A001C2008F9}" type="datetimeFigureOut">
              <a:rPr lang="en-GB" smtClean="0"/>
              <a:t>24/05/2021</a:t>
            </a:fld>
            <a:endParaRPr lang="en-GB"/>
          </a:p>
        </p:txBody>
      </p:sp>
      <p:sp>
        <p:nvSpPr>
          <p:cNvPr id="8" name="Footer Placeholder 7">
            <a:extLst>
              <a:ext uri="{FF2B5EF4-FFF2-40B4-BE49-F238E27FC236}">
                <a16:creationId xmlns:a16="http://schemas.microsoft.com/office/drawing/2014/main" id="{7F826C0D-0F1E-4ADD-A5B0-DC6B5CD3A78E}"/>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589B851-0FB0-423F-A88A-5CFB98943FB8}"/>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430935180"/>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BE7D9-1540-449B-A240-A80CD5A412A4}"/>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C5400C7-3BB0-4A41-96A4-3AE71B2D523A}"/>
              </a:ext>
            </a:extLst>
          </p:cNvPr>
          <p:cNvSpPr>
            <a:spLocks noGrp="1"/>
          </p:cNvSpPr>
          <p:nvPr>
            <p:ph type="dt" sz="half" idx="10"/>
          </p:nvPr>
        </p:nvSpPr>
        <p:spPr/>
        <p:txBody>
          <a:bodyPr/>
          <a:lstStyle/>
          <a:p>
            <a:fld id="{FE66C038-94C6-4DB8-B400-7A001C2008F9}" type="datetimeFigureOut">
              <a:rPr lang="en-GB" smtClean="0"/>
              <a:t>24/05/2021</a:t>
            </a:fld>
            <a:endParaRPr lang="en-GB"/>
          </a:p>
        </p:txBody>
      </p:sp>
      <p:sp>
        <p:nvSpPr>
          <p:cNvPr id="4" name="Footer Placeholder 3">
            <a:extLst>
              <a:ext uri="{FF2B5EF4-FFF2-40B4-BE49-F238E27FC236}">
                <a16:creationId xmlns:a16="http://schemas.microsoft.com/office/drawing/2014/main" id="{AEF6258F-0A86-4755-A4F3-40D4F65C969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32CF33F-A3EF-4CBD-8BDA-A74F90CB88C8}"/>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602426666"/>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2C14E0-B77E-40CA-8C27-D00A9DDE2574}"/>
              </a:ext>
            </a:extLst>
          </p:cNvPr>
          <p:cNvSpPr>
            <a:spLocks noGrp="1"/>
          </p:cNvSpPr>
          <p:nvPr>
            <p:ph type="dt" sz="half" idx="10"/>
          </p:nvPr>
        </p:nvSpPr>
        <p:spPr/>
        <p:txBody>
          <a:bodyPr/>
          <a:lstStyle/>
          <a:p>
            <a:fld id="{FE66C038-94C6-4DB8-B400-7A001C2008F9}" type="datetimeFigureOut">
              <a:rPr lang="en-GB" smtClean="0"/>
              <a:t>24/05/2021</a:t>
            </a:fld>
            <a:endParaRPr lang="en-GB"/>
          </a:p>
        </p:txBody>
      </p:sp>
      <p:sp>
        <p:nvSpPr>
          <p:cNvPr id="3" name="Footer Placeholder 2">
            <a:extLst>
              <a:ext uri="{FF2B5EF4-FFF2-40B4-BE49-F238E27FC236}">
                <a16:creationId xmlns:a16="http://schemas.microsoft.com/office/drawing/2014/main" id="{B6C8FDCA-7D05-40BC-AE6A-C07DED6E1C55}"/>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37A81B2-5BF8-46BB-B1E5-FB641AB36473}"/>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2073543212"/>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7E132-08F8-4A5D-B330-1C53B287ED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E9CDC1B1-8E31-42E5-8DBE-C88F75D26C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F939BA0-31D3-4E38-B0B1-2A70D4BC13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986E5C-9BC4-4D83-B7BA-8E4A0F7A1BF3}"/>
              </a:ext>
            </a:extLst>
          </p:cNvPr>
          <p:cNvSpPr>
            <a:spLocks noGrp="1"/>
          </p:cNvSpPr>
          <p:nvPr>
            <p:ph type="dt" sz="half" idx="10"/>
          </p:nvPr>
        </p:nvSpPr>
        <p:spPr/>
        <p:txBody>
          <a:bodyPr/>
          <a:lstStyle/>
          <a:p>
            <a:fld id="{FE66C038-94C6-4DB8-B400-7A001C2008F9}" type="datetimeFigureOut">
              <a:rPr lang="en-GB" smtClean="0"/>
              <a:t>24/05/2021</a:t>
            </a:fld>
            <a:endParaRPr lang="en-GB"/>
          </a:p>
        </p:txBody>
      </p:sp>
      <p:sp>
        <p:nvSpPr>
          <p:cNvPr id="6" name="Footer Placeholder 5">
            <a:extLst>
              <a:ext uri="{FF2B5EF4-FFF2-40B4-BE49-F238E27FC236}">
                <a16:creationId xmlns:a16="http://schemas.microsoft.com/office/drawing/2014/main" id="{C8389F5C-41DF-4252-B894-FD0D09BE076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41819E0-1CDF-4C3B-B24A-BF0A0829E640}"/>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1599215937"/>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4C55C-BF24-42ED-A8E9-E386463F23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E3DA254-D245-4E28-B093-37AEBB5084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DB9BFDA7-EFFD-4DDB-9075-ED9BE934A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F41E56-05BB-4F8D-8B9B-BDBFE49DCF79}"/>
              </a:ext>
            </a:extLst>
          </p:cNvPr>
          <p:cNvSpPr>
            <a:spLocks noGrp="1"/>
          </p:cNvSpPr>
          <p:nvPr>
            <p:ph type="dt" sz="half" idx="10"/>
          </p:nvPr>
        </p:nvSpPr>
        <p:spPr/>
        <p:txBody>
          <a:bodyPr/>
          <a:lstStyle/>
          <a:p>
            <a:fld id="{FE66C038-94C6-4DB8-B400-7A001C2008F9}" type="datetimeFigureOut">
              <a:rPr lang="en-GB" smtClean="0"/>
              <a:t>24/05/2021</a:t>
            </a:fld>
            <a:endParaRPr lang="en-GB"/>
          </a:p>
        </p:txBody>
      </p:sp>
      <p:sp>
        <p:nvSpPr>
          <p:cNvPr id="6" name="Footer Placeholder 5">
            <a:extLst>
              <a:ext uri="{FF2B5EF4-FFF2-40B4-BE49-F238E27FC236}">
                <a16:creationId xmlns:a16="http://schemas.microsoft.com/office/drawing/2014/main" id="{D0057DC0-B458-4BAD-A499-F95527DC832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00EAC49-049C-4699-9CAA-7FB098C65B86}"/>
              </a:ext>
            </a:extLst>
          </p:cNvPr>
          <p:cNvSpPr>
            <a:spLocks noGrp="1"/>
          </p:cNvSpPr>
          <p:nvPr>
            <p:ph type="sldNum" sz="quarter" idx="12"/>
          </p:nvPr>
        </p:nvSpPr>
        <p:spPr/>
        <p:txBody>
          <a:bodyPr/>
          <a:lstStyle/>
          <a:p>
            <a:fld id="{00E2C90C-AB03-4D42-8D30-D708015D2AE9}" type="slidenum">
              <a:rPr lang="en-GB" smtClean="0"/>
              <a:t>‹#›</a:t>
            </a:fld>
            <a:endParaRPr lang="en-GB"/>
          </a:p>
        </p:txBody>
      </p:sp>
    </p:spTree>
    <p:extLst>
      <p:ext uri="{BB962C8B-B14F-4D97-AF65-F5344CB8AC3E}">
        <p14:creationId xmlns:p14="http://schemas.microsoft.com/office/powerpoint/2010/main" val="3354690766"/>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ADB676-E306-47CE-BBD9-186CAF1AC4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3268D1B-AC2C-4D55-8DB3-3F8EDC00D6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4E5CEF1-F157-4185-9FA1-9FB9E053DE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66C038-94C6-4DB8-B400-7A001C2008F9}" type="datetimeFigureOut">
              <a:rPr lang="en-GB" smtClean="0"/>
              <a:t>24/05/2021</a:t>
            </a:fld>
            <a:endParaRPr lang="en-GB"/>
          </a:p>
        </p:txBody>
      </p:sp>
      <p:sp>
        <p:nvSpPr>
          <p:cNvPr id="5" name="Footer Placeholder 4">
            <a:extLst>
              <a:ext uri="{FF2B5EF4-FFF2-40B4-BE49-F238E27FC236}">
                <a16:creationId xmlns:a16="http://schemas.microsoft.com/office/drawing/2014/main" id="{D0EDF1EB-27B5-42AE-AF8A-5E3567F1BA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847432B-8401-4AB3-AC4A-A737860E38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E2C90C-AB03-4D42-8D30-D708015D2AE9}" type="slidenum">
              <a:rPr lang="en-GB" smtClean="0"/>
              <a:t>‹#›</a:t>
            </a:fld>
            <a:endParaRPr lang="en-GB"/>
          </a:p>
        </p:txBody>
      </p:sp>
    </p:spTree>
    <p:extLst>
      <p:ext uri="{BB962C8B-B14F-4D97-AF65-F5344CB8AC3E}">
        <p14:creationId xmlns:p14="http://schemas.microsoft.com/office/powerpoint/2010/main" val="2127308067"/>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FE66C038-94C6-4DB8-B400-7A001C2008F9}" type="datetimeFigureOut">
              <a:rPr lang="en-GB" smtClean="0"/>
              <a:t>24/05/2021</a:t>
            </a:fld>
            <a:endParaRPr lang="en-GB"/>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GB"/>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0E2C90C-AB03-4D42-8D30-D708015D2AE9}" type="slidenum">
              <a:rPr lang="en-GB" smtClean="0"/>
              <a:t>‹#›</a:t>
            </a:fld>
            <a:endParaRPr lang="en-GB"/>
          </a:p>
        </p:txBody>
      </p:sp>
    </p:spTree>
    <p:extLst>
      <p:ext uri="{BB962C8B-B14F-4D97-AF65-F5344CB8AC3E}">
        <p14:creationId xmlns:p14="http://schemas.microsoft.com/office/powerpoint/2010/main" val="2822873743"/>
      </p:ext>
    </p:extLst>
  </p:cSld>
  <p:clrMap bg1="dk1" tx1="lt1" bg2="dk2" tx2="lt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Lst>
  <p:transition spd="slow">
    <p:push dir="u"/>
  </p:transition>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4298C21-F8BC-47E0-8392-5F9E8B694BBF}"/>
              </a:ext>
            </a:extLst>
          </p:cNvPr>
          <p:cNvSpPr/>
          <p:nvPr/>
        </p:nvSpPr>
        <p:spPr>
          <a:xfrm>
            <a:off x="431971" y="398526"/>
            <a:ext cx="11328058" cy="6082173"/>
          </a:xfrm>
          <a:prstGeom prst="rect">
            <a:avLst/>
          </a:prstGeom>
          <a:solidFill>
            <a:srgbClr val="F82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Subtitle 2">
            <a:extLst>
              <a:ext uri="{FF2B5EF4-FFF2-40B4-BE49-F238E27FC236}">
                <a16:creationId xmlns:a16="http://schemas.microsoft.com/office/drawing/2014/main" id="{3A71E0F4-84C1-4774-95A5-A3A923C3B786}"/>
              </a:ext>
            </a:extLst>
          </p:cNvPr>
          <p:cNvSpPr txBox="1">
            <a:spLocks/>
          </p:cNvSpPr>
          <p:nvPr/>
        </p:nvSpPr>
        <p:spPr>
          <a:xfrm>
            <a:off x="633805" y="663974"/>
            <a:ext cx="10759758" cy="2326127"/>
          </a:xfrm>
          <a:prstGeom prst="rect">
            <a:avLst/>
          </a:prstGeom>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7200" b="1" dirty="0">
                <a:effectLst/>
                <a:latin typeface="+mj-lt"/>
                <a:ea typeface="+mj-ea"/>
                <a:cs typeface="+mj-cs"/>
              </a:rPr>
              <a:t>IMDb Movie Multi-Label Genre Classifier</a:t>
            </a:r>
            <a:endParaRPr lang="en-GB" sz="7200" b="1" dirty="0">
              <a:effectLst/>
              <a:latin typeface="+mj-lt"/>
              <a:ea typeface="+mj-ea"/>
              <a:cs typeface="+mj-cs"/>
            </a:endParaRPr>
          </a:p>
        </p:txBody>
      </p:sp>
      <p:sp>
        <p:nvSpPr>
          <p:cNvPr id="10" name="Subtitle 2">
            <a:extLst>
              <a:ext uri="{FF2B5EF4-FFF2-40B4-BE49-F238E27FC236}">
                <a16:creationId xmlns:a16="http://schemas.microsoft.com/office/drawing/2014/main" id="{89F32C58-E0CC-463A-A27B-8BEC5C84D629}"/>
              </a:ext>
            </a:extLst>
          </p:cNvPr>
          <p:cNvSpPr txBox="1">
            <a:spLocks/>
          </p:cNvSpPr>
          <p:nvPr/>
        </p:nvSpPr>
        <p:spPr>
          <a:xfrm>
            <a:off x="671905" y="641867"/>
            <a:ext cx="10759758" cy="232612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7200" b="1" dirty="0">
                <a:solidFill>
                  <a:schemeClr val="bg1"/>
                </a:solidFill>
                <a:effectLst/>
                <a:latin typeface="+mj-lt"/>
                <a:ea typeface="+mj-ea"/>
                <a:cs typeface="+mj-cs"/>
              </a:rPr>
              <a:t>IMDb Movie Multi-Label Genre Classifier</a:t>
            </a:r>
            <a:endParaRPr lang="en-GB" sz="7200" b="1" dirty="0">
              <a:solidFill>
                <a:schemeClr val="bg1"/>
              </a:solidFill>
              <a:effectLst/>
              <a:latin typeface="+mj-lt"/>
              <a:ea typeface="+mj-ea"/>
              <a:cs typeface="+mj-cs"/>
            </a:endParaRPr>
          </a:p>
        </p:txBody>
      </p:sp>
      <p:sp>
        <p:nvSpPr>
          <p:cNvPr id="11" name="Subtitle 2">
            <a:extLst>
              <a:ext uri="{FF2B5EF4-FFF2-40B4-BE49-F238E27FC236}">
                <a16:creationId xmlns:a16="http://schemas.microsoft.com/office/drawing/2014/main" id="{8F6B27B0-4594-41F5-AAB0-FF48C07FFCA1}"/>
              </a:ext>
            </a:extLst>
          </p:cNvPr>
          <p:cNvSpPr txBox="1">
            <a:spLocks/>
          </p:cNvSpPr>
          <p:nvPr/>
        </p:nvSpPr>
        <p:spPr>
          <a:xfrm>
            <a:off x="562691" y="3649470"/>
            <a:ext cx="8599063" cy="28429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800" b="1" u="sng" dirty="0">
                <a:latin typeface="+mj-lt"/>
                <a:ea typeface="+mj-ea"/>
                <a:cs typeface="+mj-cs"/>
              </a:rPr>
              <a:t>Group 10</a:t>
            </a:r>
          </a:p>
          <a:p>
            <a:pPr marL="0" indent="0" algn="l">
              <a:buNone/>
            </a:pPr>
            <a:r>
              <a:rPr lang="en-US" sz="2400" dirty="0">
                <a:solidFill>
                  <a:schemeClr val="bg1"/>
                </a:solidFill>
                <a:latin typeface="+mj-lt"/>
                <a:ea typeface="+mj-ea"/>
                <a:cs typeface="+mj-cs"/>
              </a:rPr>
              <a:t>Tom Wilson</a:t>
            </a:r>
          </a:p>
          <a:p>
            <a:pPr marL="0" indent="0" algn="l">
              <a:buNone/>
            </a:pPr>
            <a:r>
              <a:rPr lang="en-US" sz="2400" dirty="0" err="1">
                <a:solidFill>
                  <a:schemeClr val="bg1"/>
                </a:solidFill>
                <a:latin typeface="+mj-lt"/>
                <a:ea typeface="+mj-ea"/>
                <a:cs typeface="+mj-cs"/>
              </a:rPr>
              <a:t>Kuan</a:t>
            </a:r>
            <a:r>
              <a:rPr lang="en-US" sz="2400" dirty="0">
                <a:solidFill>
                  <a:schemeClr val="bg1"/>
                </a:solidFill>
                <a:latin typeface="+mj-lt"/>
                <a:ea typeface="+mj-ea"/>
                <a:cs typeface="+mj-cs"/>
              </a:rPr>
              <a:t> Hao Chen (Roger)</a:t>
            </a:r>
          </a:p>
          <a:p>
            <a:pPr marL="0" indent="0" algn="l">
              <a:buNone/>
            </a:pPr>
            <a:r>
              <a:rPr lang="en-US" sz="2400" dirty="0">
                <a:solidFill>
                  <a:schemeClr val="bg1"/>
                </a:solidFill>
                <a:latin typeface="+mj-lt"/>
                <a:ea typeface="+mj-ea"/>
                <a:cs typeface="+mj-cs"/>
              </a:rPr>
              <a:t>Lavinia-Iulia </a:t>
            </a:r>
            <a:r>
              <a:rPr lang="en-US" sz="2400" dirty="0" err="1">
                <a:solidFill>
                  <a:schemeClr val="bg1"/>
                </a:solidFill>
                <a:latin typeface="+mj-lt"/>
                <a:ea typeface="+mj-ea"/>
                <a:cs typeface="+mj-cs"/>
              </a:rPr>
              <a:t>Fratila</a:t>
            </a:r>
            <a:endParaRPr lang="en-US" sz="2400" dirty="0">
              <a:solidFill>
                <a:schemeClr val="bg1"/>
              </a:solidFill>
              <a:latin typeface="+mj-lt"/>
              <a:ea typeface="+mj-ea"/>
              <a:cs typeface="+mj-cs"/>
            </a:endParaRPr>
          </a:p>
          <a:p>
            <a:pPr marL="0" indent="0" algn="l">
              <a:buNone/>
            </a:pPr>
            <a:r>
              <a:rPr lang="en-US" sz="2400" dirty="0">
                <a:solidFill>
                  <a:schemeClr val="bg1"/>
                </a:solidFill>
                <a:latin typeface="+mj-lt"/>
                <a:ea typeface="+mj-ea"/>
                <a:cs typeface="+mj-cs"/>
              </a:rPr>
              <a:t>Alexandros Constantinou (Alex)</a:t>
            </a:r>
            <a:endParaRPr lang="en-GB" sz="2400" dirty="0">
              <a:solidFill>
                <a:schemeClr val="bg1"/>
              </a:solidFill>
              <a:latin typeface="+mj-lt"/>
              <a:ea typeface="+mj-ea"/>
              <a:cs typeface="+mj-cs"/>
            </a:endParaRPr>
          </a:p>
        </p:txBody>
      </p:sp>
      <p:sp>
        <p:nvSpPr>
          <p:cNvPr id="16" name="Subtitle 2">
            <a:extLst>
              <a:ext uri="{FF2B5EF4-FFF2-40B4-BE49-F238E27FC236}">
                <a16:creationId xmlns:a16="http://schemas.microsoft.com/office/drawing/2014/main" id="{1D6D42BA-3758-4EF7-BD30-B524BC431C82}"/>
              </a:ext>
            </a:extLst>
          </p:cNvPr>
          <p:cNvSpPr txBox="1">
            <a:spLocks/>
          </p:cNvSpPr>
          <p:nvPr/>
        </p:nvSpPr>
        <p:spPr>
          <a:xfrm>
            <a:off x="562692" y="2837812"/>
            <a:ext cx="11197337" cy="373410"/>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b="1" dirty="0">
                <a:solidFill>
                  <a:schemeClr val="bg1"/>
                </a:solidFill>
                <a:latin typeface="+mj-lt"/>
                <a:ea typeface="+mj-ea"/>
                <a:cs typeface="+mj-cs"/>
              </a:rPr>
              <a:t>COM3029 – Natural Language Processing</a:t>
            </a:r>
            <a:endParaRPr lang="en-GB" b="1" dirty="0">
              <a:solidFill>
                <a:schemeClr val="bg1"/>
              </a:solidFill>
              <a:latin typeface="+mj-lt"/>
              <a:ea typeface="+mj-ea"/>
              <a:cs typeface="+mj-cs"/>
            </a:endParaRPr>
          </a:p>
        </p:txBody>
      </p:sp>
      <p:grpSp>
        <p:nvGrpSpPr>
          <p:cNvPr id="2" name="Group 1">
            <a:extLst>
              <a:ext uri="{FF2B5EF4-FFF2-40B4-BE49-F238E27FC236}">
                <a16:creationId xmlns:a16="http://schemas.microsoft.com/office/drawing/2014/main" id="{0A6FB950-916B-48E4-AFAF-CD395D078893}"/>
              </a:ext>
            </a:extLst>
          </p:cNvPr>
          <p:cNvGrpSpPr/>
          <p:nvPr/>
        </p:nvGrpSpPr>
        <p:grpSpPr>
          <a:xfrm>
            <a:off x="8078141" y="3032173"/>
            <a:ext cx="3081599" cy="3099327"/>
            <a:chOff x="8078141" y="3032173"/>
            <a:chExt cx="3081599" cy="3099327"/>
          </a:xfrm>
        </p:grpSpPr>
        <p:pic>
          <p:nvPicPr>
            <p:cNvPr id="1028" name="Picture 4" descr="Movies clipart transparent background, Movies transparent background  Transparent FREE for download on WebStockReview 2021">
              <a:extLst>
                <a:ext uri="{FF2B5EF4-FFF2-40B4-BE49-F238E27FC236}">
                  <a16:creationId xmlns:a16="http://schemas.microsoft.com/office/drawing/2014/main" id="{53DD4243-DD87-48C3-B8DF-37596DE76F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8141" y="3094320"/>
              <a:ext cx="3037180" cy="303718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Movies clipart transparent background, Movies transparent background  Transparent FREE for download on WebStockReview 2021">
              <a:extLst>
                <a:ext uri="{FF2B5EF4-FFF2-40B4-BE49-F238E27FC236}">
                  <a16:creationId xmlns:a16="http://schemas.microsoft.com/office/drawing/2014/main" id="{B6AA6480-5871-4958-95D3-62C6F6B202DD}"/>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8122560" y="3032173"/>
              <a:ext cx="3037180" cy="303718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798631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400" fill="hold"/>
                                        <p:tgtEl>
                                          <p:spTgt spid="2"/>
                                        </p:tgtEl>
                                        <p:attrNameLst>
                                          <p:attrName>ppt_w</p:attrName>
                                        </p:attrNameLst>
                                      </p:cBhvr>
                                      <p:tavLst>
                                        <p:tav tm="0">
                                          <p:val>
                                            <p:fltVal val="0"/>
                                          </p:val>
                                        </p:tav>
                                        <p:tav tm="100000">
                                          <p:val>
                                            <p:strVal val="#ppt_w"/>
                                          </p:val>
                                        </p:tav>
                                      </p:tavLst>
                                    </p:anim>
                                    <p:anim calcmode="lin" valueType="num">
                                      <p:cBhvr>
                                        <p:cTn id="8" dur="400" fill="hold"/>
                                        <p:tgtEl>
                                          <p:spTgt spid="2"/>
                                        </p:tgtEl>
                                        <p:attrNameLst>
                                          <p:attrName>ppt_h</p:attrName>
                                        </p:attrNameLst>
                                      </p:cBhvr>
                                      <p:tavLst>
                                        <p:tav tm="0">
                                          <p:val>
                                            <p:fltVal val="0"/>
                                          </p:val>
                                        </p:tav>
                                        <p:tav tm="100000">
                                          <p:val>
                                            <p:strVal val="#ppt_h"/>
                                          </p:val>
                                        </p:tav>
                                      </p:tavLst>
                                    </p:anim>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D8CE421E-76F2-4BA6-B2EB-7FD807951ACD}"/>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LSTM </a:t>
            </a:r>
            <a:r>
              <a:rPr lang="en-GB" sz="3600" b="1" dirty="0">
                <a:latin typeface="Century Gothic" panose="020B0502020202020204"/>
              </a:rPr>
              <a:t>Optimisation</a:t>
            </a:r>
            <a:endParaRPr kumimoji="0" lang="en-GB" sz="6000" b="1" i="0" u="none" strike="noStrike" kern="1200" cap="none" spc="0" normalizeH="0" baseline="0" dirty="0">
              <a:ln>
                <a:noFill/>
              </a:ln>
              <a:effectLst/>
              <a:uLnTx/>
              <a:uFillTx/>
              <a:latin typeface="+mj-lt"/>
              <a:ea typeface="+mj-ea"/>
              <a:cs typeface="+mj-cs"/>
            </a:endParaRPr>
          </a:p>
          <a:p>
            <a:pPr marL="0" indent="0" algn="l">
              <a:buNone/>
            </a:pPr>
            <a:r>
              <a:rPr lang="en-US" sz="1800" dirty="0">
                <a:latin typeface="Century Gothic" panose="020B0502020202020204"/>
              </a:rPr>
              <a:t>The selected architecture was a bidirectional LSTM with:</a:t>
            </a:r>
          </a:p>
          <a:p>
            <a:r>
              <a:rPr lang="en-US" sz="1800" dirty="0">
                <a:latin typeface="Century Gothic" panose="020B0502020202020204"/>
              </a:rPr>
              <a:t>120 hidden layers</a:t>
            </a:r>
          </a:p>
          <a:p>
            <a:r>
              <a:rPr lang="en-US" sz="1800" dirty="0">
                <a:latin typeface="Century Gothic" panose="020B0502020202020204"/>
              </a:rPr>
              <a:t>70% dropout</a:t>
            </a:r>
          </a:p>
          <a:p>
            <a:r>
              <a:rPr lang="en-US" sz="1800" dirty="0">
                <a:latin typeface="Century Gothic" panose="020B0502020202020204"/>
              </a:rPr>
              <a:t>Sigmoid activation</a:t>
            </a:r>
          </a:p>
          <a:p>
            <a:pPr marL="0" indent="0" algn="l">
              <a:buNone/>
            </a:pPr>
            <a:r>
              <a:rPr lang="en-US" sz="1800" dirty="0">
                <a:latin typeface="Century Gothic" panose="020B0502020202020204"/>
              </a:rPr>
              <a:t>Adding a batch normalization layer made a large improvement.</a:t>
            </a:r>
          </a:p>
        </p:txBody>
      </p:sp>
      <p:pic>
        <p:nvPicPr>
          <p:cNvPr id="1026" name="Picture 2">
            <a:extLst>
              <a:ext uri="{FF2B5EF4-FFF2-40B4-BE49-F238E27FC236}">
                <a16:creationId xmlns:a16="http://schemas.microsoft.com/office/drawing/2014/main" id="{F3280B93-0648-49FF-87B1-5550E9CC4B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2872" y="2982897"/>
            <a:ext cx="5330062" cy="312957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5595376B-B776-48EE-85CC-E6B03F279E89}"/>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7" name="Subtitle 2">
            <a:extLst>
              <a:ext uri="{FF2B5EF4-FFF2-40B4-BE49-F238E27FC236}">
                <a16:creationId xmlns:a16="http://schemas.microsoft.com/office/drawing/2014/main" id="{A3CC66FC-4AC8-415B-B159-931A9304C71B}"/>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sp>
        <p:nvSpPr>
          <p:cNvPr id="9" name="Arrow: Right 8">
            <a:extLst>
              <a:ext uri="{FF2B5EF4-FFF2-40B4-BE49-F238E27FC236}">
                <a16:creationId xmlns:a16="http://schemas.microsoft.com/office/drawing/2014/main" id="{E88E2519-E977-4A8A-A48F-471E00F1798B}"/>
              </a:ext>
            </a:extLst>
          </p:cNvPr>
          <p:cNvSpPr/>
          <p:nvPr/>
        </p:nvSpPr>
        <p:spPr>
          <a:xfrm>
            <a:off x="4853126" y="4822795"/>
            <a:ext cx="1242874" cy="701336"/>
          </a:xfrm>
          <a:custGeom>
            <a:avLst/>
            <a:gdLst>
              <a:gd name="connsiteX0" fmla="*/ 0 w 1242874"/>
              <a:gd name="connsiteY0" fmla="*/ 175334 h 701336"/>
              <a:gd name="connsiteX1" fmla="*/ 437181 w 1242874"/>
              <a:gd name="connsiteY1" fmla="*/ 175334 h 701336"/>
              <a:gd name="connsiteX2" fmla="*/ 892206 w 1242874"/>
              <a:gd name="connsiteY2" fmla="*/ 175334 h 701336"/>
              <a:gd name="connsiteX3" fmla="*/ 892206 w 1242874"/>
              <a:gd name="connsiteY3" fmla="*/ 0 h 701336"/>
              <a:gd name="connsiteX4" fmla="*/ 1242874 w 1242874"/>
              <a:gd name="connsiteY4" fmla="*/ 350668 h 701336"/>
              <a:gd name="connsiteX5" fmla="*/ 892206 w 1242874"/>
              <a:gd name="connsiteY5" fmla="*/ 701336 h 701336"/>
              <a:gd name="connsiteX6" fmla="*/ 892206 w 1242874"/>
              <a:gd name="connsiteY6" fmla="*/ 526002 h 701336"/>
              <a:gd name="connsiteX7" fmla="*/ 446103 w 1242874"/>
              <a:gd name="connsiteY7" fmla="*/ 526002 h 701336"/>
              <a:gd name="connsiteX8" fmla="*/ 0 w 1242874"/>
              <a:gd name="connsiteY8" fmla="*/ 526002 h 701336"/>
              <a:gd name="connsiteX9" fmla="*/ 0 w 1242874"/>
              <a:gd name="connsiteY9" fmla="*/ 175334 h 70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2874" h="701336" fill="none" extrusionOk="0">
                <a:moveTo>
                  <a:pt x="0" y="175334"/>
                </a:moveTo>
                <a:cubicBezTo>
                  <a:pt x="108388" y="174797"/>
                  <a:pt x="326402" y="159776"/>
                  <a:pt x="437181" y="175334"/>
                </a:cubicBezTo>
                <a:cubicBezTo>
                  <a:pt x="547960" y="190892"/>
                  <a:pt x="692732" y="180247"/>
                  <a:pt x="892206" y="175334"/>
                </a:cubicBezTo>
                <a:cubicBezTo>
                  <a:pt x="886877" y="91709"/>
                  <a:pt x="887346" y="75530"/>
                  <a:pt x="892206" y="0"/>
                </a:cubicBezTo>
                <a:cubicBezTo>
                  <a:pt x="1049881" y="128935"/>
                  <a:pt x="1119760" y="225243"/>
                  <a:pt x="1242874" y="350668"/>
                </a:cubicBezTo>
                <a:cubicBezTo>
                  <a:pt x="1114992" y="507026"/>
                  <a:pt x="969840" y="598835"/>
                  <a:pt x="892206" y="701336"/>
                </a:cubicBezTo>
                <a:cubicBezTo>
                  <a:pt x="895709" y="665593"/>
                  <a:pt x="891507" y="585822"/>
                  <a:pt x="892206" y="526002"/>
                </a:cubicBezTo>
                <a:cubicBezTo>
                  <a:pt x="757122" y="522550"/>
                  <a:pt x="610219" y="509854"/>
                  <a:pt x="446103" y="526002"/>
                </a:cubicBezTo>
                <a:cubicBezTo>
                  <a:pt x="281987" y="542150"/>
                  <a:pt x="158906" y="516549"/>
                  <a:pt x="0" y="526002"/>
                </a:cubicBezTo>
                <a:cubicBezTo>
                  <a:pt x="2661" y="375502"/>
                  <a:pt x="-15270" y="269078"/>
                  <a:pt x="0" y="175334"/>
                </a:cubicBezTo>
                <a:close/>
              </a:path>
              <a:path w="1242874" h="701336" stroke="0" extrusionOk="0">
                <a:moveTo>
                  <a:pt x="0" y="175334"/>
                </a:moveTo>
                <a:cubicBezTo>
                  <a:pt x="121077" y="190444"/>
                  <a:pt x="238181" y="186481"/>
                  <a:pt x="463947" y="175334"/>
                </a:cubicBezTo>
                <a:cubicBezTo>
                  <a:pt x="689713" y="164187"/>
                  <a:pt x="688324" y="160975"/>
                  <a:pt x="892206" y="175334"/>
                </a:cubicBezTo>
                <a:cubicBezTo>
                  <a:pt x="895075" y="107772"/>
                  <a:pt x="900114" y="60167"/>
                  <a:pt x="892206" y="0"/>
                </a:cubicBezTo>
                <a:cubicBezTo>
                  <a:pt x="1002954" y="134977"/>
                  <a:pt x="1111023" y="222087"/>
                  <a:pt x="1242874" y="350668"/>
                </a:cubicBezTo>
                <a:cubicBezTo>
                  <a:pt x="1148434" y="443099"/>
                  <a:pt x="1026447" y="598506"/>
                  <a:pt x="892206" y="701336"/>
                </a:cubicBezTo>
                <a:cubicBezTo>
                  <a:pt x="897144" y="651824"/>
                  <a:pt x="886641" y="584743"/>
                  <a:pt x="892206" y="526002"/>
                </a:cubicBezTo>
                <a:cubicBezTo>
                  <a:pt x="742591" y="513603"/>
                  <a:pt x="553299" y="546230"/>
                  <a:pt x="446103" y="526002"/>
                </a:cubicBezTo>
                <a:cubicBezTo>
                  <a:pt x="338907" y="505774"/>
                  <a:pt x="191798" y="507422"/>
                  <a:pt x="0" y="526002"/>
                </a:cubicBezTo>
                <a:cubicBezTo>
                  <a:pt x="4823" y="442380"/>
                  <a:pt x="-6152" y="337935"/>
                  <a:pt x="0" y="175334"/>
                </a:cubicBezTo>
                <a:close/>
              </a:path>
            </a:pathLst>
          </a:custGeom>
          <a:solidFill>
            <a:srgbClr val="EB5D05"/>
          </a:solidFill>
          <a:ln w="28575">
            <a:solidFill>
              <a:schemeClr val="tx1"/>
            </a:solidFill>
            <a:extLst>
              <a:ext uri="{C807C97D-BFC1-408E-A445-0C87EB9F89A2}">
                <ask:lineSketchStyleProps xmlns:ask="http://schemas.microsoft.com/office/drawing/2018/sketchyshapes" sd="2033923519">
                  <a:prstGeom prst="rightArrow">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2" name="Table 2">
            <a:extLst>
              <a:ext uri="{FF2B5EF4-FFF2-40B4-BE49-F238E27FC236}">
                <a16:creationId xmlns:a16="http://schemas.microsoft.com/office/drawing/2014/main" id="{19934B4F-A0A0-40B1-98F5-3A8F26F7080D}"/>
              </a:ext>
            </a:extLst>
          </p:cNvPr>
          <p:cNvGraphicFramePr>
            <a:graphicFrameLocks noGrp="1"/>
          </p:cNvGraphicFramePr>
          <p:nvPr>
            <p:extLst>
              <p:ext uri="{D42A27DB-BD31-4B8C-83A1-F6EECF244321}">
                <p14:modId xmlns:p14="http://schemas.microsoft.com/office/powerpoint/2010/main" val="2582674894"/>
              </p:ext>
            </p:extLst>
          </p:nvPr>
        </p:nvGraphicFramePr>
        <p:xfrm>
          <a:off x="7537648" y="513382"/>
          <a:ext cx="4216386" cy="1381760"/>
        </p:xfrm>
        <a:graphic>
          <a:graphicData uri="http://schemas.openxmlformats.org/drawingml/2006/table">
            <a:tbl>
              <a:tblPr firstRow="1" bandRow="1">
                <a:tableStyleId>{72833802-FEF1-4C79-8D5D-14CF1EAF98D9}</a:tableStyleId>
              </a:tblPr>
              <a:tblGrid>
                <a:gridCol w="894080">
                  <a:extLst>
                    <a:ext uri="{9D8B030D-6E8A-4147-A177-3AD203B41FA5}">
                      <a16:colId xmlns:a16="http://schemas.microsoft.com/office/drawing/2014/main" val="2514035026"/>
                    </a:ext>
                  </a:extLst>
                </a:gridCol>
                <a:gridCol w="741680">
                  <a:extLst>
                    <a:ext uri="{9D8B030D-6E8A-4147-A177-3AD203B41FA5}">
                      <a16:colId xmlns:a16="http://schemas.microsoft.com/office/drawing/2014/main" val="1451462940"/>
                    </a:ext>
                  </a:extLst>
                </a:gridCol>
                <a:gridCol w="767519">
                  <a:extLst>
                    <a:ext uri="{9D8B030D-6E8A-4147-A177-3AD203B41FA5}">
                      <a16:colId xmlns:a16="http://schemas.microsoft.com/office/drawing/2014/main" val="3924006114"/>
                    </a:ext>
                  </a:extLst>
                </a:gridCol>
                <a:gridCol w="756664">
                  <a:extLst>
                    <a:ext uri="{9D8B030D-6E8A-4147-A177-3AD203B41FA5}">
                      <a16:colId xmlns:a16="http://schemas.microsoft.com/office/drawing/2014/main" val="3027680068"/>
                    </a:ext>
                  </a:extLst>
                </a:gridCol>
                <a:gridCol w="1056443">
                  <a:extLst>
                    <a:ext uri="{9D8B030D-6E8A-4147-A177-3AD203B41FA5}">
                      <a16:colId xmlns:a16="http://schemas.microsoft.com/office/drawing/2014/main" val="1057101720"/>
                    </a:ext>
                  </a:extLst>
                </a:gridCol>
              </a:tblGrid>
              <a:tr h="370840">
                <a:tc>
                  <a:txBody>
                    <a:bodyPr/>
                    <a:lstStyle/>
                    <a:p>
                      <a:r>
                        <a:rPr lang="en-US" dirty="0"/>
                        <a:t>Max Epochs</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Batch Size</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Batch Norm</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F1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Test Accuracy</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extLst>
                  <a:ext uri="{0D108BD9-81ED-4DB2-BD59-A6C34878D82A}">
                    <a16:rowId xmlns:a16="http://schemas.microsoft.com/office/drawing/2014/main" val="2849743545"/>
                  </a:ext>
                </a:extLst>
              </a:tr>
              <a:tr h="370840">
                <a:tc>
                  <a:txBody>
                    <a:bodyPr/>
                    <a:lstStyle/>
                    <a:p>
                      <a:r>
                        <a:rPr lang="en-US" dirty="0"/>
                        <a:t>50</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32</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No</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0.597</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27.2%</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87176927"/>
                  </a:ext>
                </a:extLst>
              </a:tr>
              <a:tr h="370840">
                <a:tc>
                  <a:txBody>
                    <a:bodyPr/>
                    <a:lstStyle/>
                    <a:p>
                      <a:r>
                        <a:rPr lang="en-US" dirty="0"/>
                        <a:t>50</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32</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Yes</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0.818</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57.0%</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58223737"/>
                  </a:ext>
                </a:extLst>
              </a:tr>
            </a:tbl>
          </a:graphicData>
        </a:graphic>
      </p:graphicFrame>
      <p:pic>
        <p:nvPicPr>
          <p:cNvPr id="10" name="Picture 9">
            <a:extLst>
              <a:ext uri="{FF2B5EF4-FFF2-40B4-BE49-F238E27FC236}">
                <a16:creationId xmlns:a16="http://schemas.microsoft.com/office/drawing/2014/main" id="{DD7C84EA-84FD-4390-848A-4609245D6AB4}"/>
              </a:ext>
            </a:extLst>
          </p:cNvPr>
          <p:cNvPicPr>
            <a:picLocks noChangeAspect="1"/>
          </p:cNvPicPr>
          <p:nvPr/>
        </p:nvPicPr>
        <p:blipFill rotWithShape="1">
          <a:blip r:embed="rId4"/>
          <a:srcRect l="8765" t="35972" r="39687" b="11250"/>
          <a:stretch/>
        </p:blipFill>
        <p:spPr>
          <a:xfrm>
            <a:off x="6421208" y="2919893"/>
            <a:ext cx="5375373" cy="3095753"/>
          </a:xfrm>
          <a:prstGeom prst="rect">
            <a:avLst/>
          </a:prstGeom>
        </p:spPr>
      </p:pic>
    </p:spTree>
    <p:extLst>
      <p:ext uri="{BB962C8B-B14F-4D97-AF65-F5344CB8AC3E}">
        <p14:creationId xmlns:p14="http://schemas.microsoft.com/office/powerpoint/2010/main" val="2942995549"/>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Subtitle 2">
            <a:extLst>
              <a:ext uri="{FF2B5EF4-FFF2-40B4-BE49-F238E27FC236}">
                <a16:creationId xmlns:a16="http://schemas.microsoft.com/office/drawing/2014/main" id="{D8CE421E-76F2-4BA6-B2EB-7FD807951ACD}"/>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LSTM </a:t>
            </a:r>
            <a:r>
              <a:rPr lang="en-GB" sz="3600" b="1" dirty="0">
                <a:latin typeface="Century Gothic" panose="020B0502020202020204"/>
              </a:rPr>
              <a:t>Optimisation</a:t>
            </a:r>
            <a:endParaRPr kumimoji="0" lang="en-GB" sz="6000" b="1" i="0" u="none" strike="noStrike" kern="1200" cap="none" spc="0" normalizeH="0" baseline="0" dirty="0">
              <a:ln>
                <a:noFill/>
              </a:ln>
              <a:effectLst/>
              <a:uLnTx/>
              <a:uFillTx/>
              <a:latin typeface="+mj-lt"/>
              <a:ea typeface="+mj-ea"/>
              <a:cs typeface="+mj-cs"/>
            </a:endParaRPr>
          </a:p>
          <a:p>
            <a:pPr marL="0" indent="0" algn="l">
              <a:buNone/>
            </a:pPr>
            <a:r>
              <a:rPr lang="en-US" sz="1800" dirty="0">
                <a:latin typeface="Century Gothic" panose="020B0502020202020204"/>
              </a:rPr>
              <a:t>The model was then trained twice with more </a:t>
            </a:r>
            <a:br>
              <a:rPr lang="en-US" sz="1800" dirty="0">
                <a:latin typeface="Century Gothic" panose="020B0502020202020204"/>
              </a:rPr>
            </a:br>
            <a:r>
              <a:rPr lang="en-US" sz="1800" dirty="0">
                <a:latin typeface="Century Gothic" panose="020B0502020202020204"/>
              </a:rPr>
              <a:t>genres and samples tested with two batch sizes.</a:t>
            </a:r>
          </a:p>
          <a:p>
            <a:pPr marL="0" indent="0" algn="l">
              <a:buNone/>
            </a:pPr>
            <a:r>
              <a:rPr lang="en-US" sz="1800" dirty="0">
                <a:latin typeface="Century Gothic" panose="020B0502020202020204"/>
              </a:rPr>
              <a:t>The best model achieved 40.1% test accuracy </a:t>
            </a:r>
            <a:br>
              <a:rPr lang="en-US" sz="1800" dirty="0">
                <a:latin typeface="Century Gothic" panose="020B0502020202020204"/>
              </a:rPr>
            </a:br>
            <a:r>
              <a:rPr lang="en-US" sz="1800" dirty="0">
                <a:latin typeface="Century Gothic" panose="020B0502020202020204"/>
              </a:rPr>
              <a:t>and the state was saved to file to host on the </a:t>
            </a:r>
            <a:br>
              <a:rPr lang="en-US" sz="1800" dirty="0">
                <a:latin typeface="Century Gothic" panose="020B0502020202020204"/>
              </a:rPr>
            </a:br>
            <a:r>
              <a:rPr lang="en-US" sz="1800" dirty="0">
                <a:latin typeface="Century Gothic" panose="020B0502020202020204"/>
              </a:rPr>
              <a:t>web application.</a:t>
            </a:r>
          </a:p>
        </p:txBody>
      </p:sp>
      <p:sp>
        <p:nvSpPr>
          <p:cNvPr id="6" name="Rectangle 5">
            <a:extLst>
              <a:ext uri="{FF2B5EF4-FFF2-40B4-BE49-F238E27FC236}">
                <a16:creationId xmlns:a16="http://schemas.microsoft.com/office/drawing/2014/main" id="{5595376B-B776-48EE-85CC-E6B03F279E89}"/>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7" name="Subtitle 2">
            <a:extLst>
              <a:ext uri="{FF2B5EF4-FFF2-40B4-BE49-F238E27FC236}">
                <a16:creationId xmlns:a16="http://schemas.microsoft.com/office/drawing/2014/main" id="{A3CC66FC-4AC8-415B-B159-931A9304C71B}"/>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graphicFrame>
        <p:nvGraphicFramePr>
          <p:cNvPr id="2" name="Table 2">
            <a:extLst>
              <a:ext uri="{FF2B5EF4-FFF2-40B4-BE49-F238E27FC236}">
                <a16:creationId xmlns:a16="http://schemas.microsoft.com/office/drawing/2014/main" id="{19934B4F-A0A0-40B1-98F5-3A8F26F7080D}"/>
              </a:ext>
            </a:extLst>
          </p:cNvPr>
          <p:cNvGraphicFramePr>
            <a:graphicFrameLocks noGrp="1"/>
          </p:cNvGraphicFramePr>
          <p:nvPr>
            <p:extLst>
              <p:ext uri="{D42A27DB-BD31-4B8C-83A1-F6EECF244321}">
                <p14:modId xmlns:p14="http://schemas.microsoft.com/office/powerpoint/2010/main" val="1163514623"/>
              </p:ext>
            </p:extLst>
          </p:nvPr>
        </p:nvGraphicFramePr>
        <p:xfrm>
          <a:off x="541139" y="2545921"/>
          <a:ext cx="5069150" cy="1381760"/>
        </p:xfrm>
        <a:graphic>
          <a:graphicData uri="http://schemas.openxmlformats.org/drawingml/2006/table">
            <a:tbl>
              <a:tblPr firstRow="1" bandRow="1">
                <a:tableStyleId>{72833802-FEF1-4C79-8D5D-14CF1EAF98D9}</a:tableStyleId>
              </a:tblPr>
              <a:tblGrid>
                <a:gridCol w="923278">
                  <a:extLst>
                    <a:ext uri="{9D8B030D-6E8A-4147-A177-3AD203B41FA5}">
                      <a16:colId xmlns:a16="http://schemas.microsoft.com/office/drawing/2014/main" val="2514035026"/>
                    </a:ext>
                  </a:extLst>
                </a:gridCol>
                <a:gridCol w="786570">
                  <a:extLst>
                    <a:ext uri="{9D8B030D-6E8A-4147-A177-3AD203B41FA5}">
                      <a16:colId xmlns:a16="http://schemas.microsoft.com/office/drawing/2014/main" val="1451462940"/>
                    </a:ext>
                  </a:extLst>
                </a:gridCol>
                <a:gridCol w="1546195">
                  <a:extLst>
                    <a:ext uri="{9D8B030D-6E8A-4147-A177-3AD203B41FA5}">
                      <a16:colId xmlns:a16="http://schemas.microsoft.com/office/drawing/2014/main" val="3924006114"/>
                    </a:ext>
                  </a:extLst>
                </a:gridCol>
                <a:gridCol w="756664">
                  <a:extLst>
                    <a:ext uri="{9D8B030D-6E8A-4147-A177-3AD203B41FA5}">
                      <a16:colId xmlns:a16="http://schemas.microsoft.com/office/drawing/2014/main" val="3027680068"/>
                    </a:ext>
                  </a:extLst>
                </a:gridCol>
                <a:gridCol w="1056443">
                  <a:extLst>
                    <a:ext uri="{9D8B030D-6E8A-4147-A177-3AD203B41FA5}">
                      <a16:colId xmlns:a16="http://schemas.microsoft.com/office/drawing/2014/main" val="1057101720"/>
                    </a:ext>
                  </a:extLst>
                </a:gridCol>
              </a:tblGrid>
              <a:tr h="450615">
                <a:tc>
                  <a:txBody>
                    <a:bodyPr/>
                    <a:lstStyle/>
                    <a:p>
                      <a:r>
                        <a:rPr lang="en-US" dirty="0"/>
                        <a:t>Max Epochs</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Batch Size</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Batch Normalization</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F1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tc>
                  <a:txBody>
                    <a:bodyPr/>
                    <a:lstStyle/>
                    <a:p>
                      <a:r>
                        <a:rPr lang="en-US" dirty="0"/>
                        <a:t>Test Accuracy</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B5D05"/>
                    </a:solidFill>
                  </a:tcPr>
                </a:tc>
                <a:extLst>
                  <a:ext uri="{0D108BD9-81ED-4DB2-BD59-A6C34878D82A}">
                    <a16:rowId xmlns:a16="http://schemas.microsoft.com/office/drawing/2014/main" val="2849743545"/>
                  </a:ext>
                </a:extLst>
              </a:tr>
              <a:tr h="370840">
                <a:tc>
                  <a:txBody>
                    <a:bodyPr/>
                    <a:lstStyle/>
                    <a:p>
                      <a:r>
                        <a:rPr lang="en-US" dirty="0"/>
                        <a:t>50</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32</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Yes</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0.747</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40.1%</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87176927"/>
                  </a:ext>
                </a:extLst>
              </a:tr>
              <a:tr h="370840">
                <a:tc>
                  <a:txBody>
                    <a:bodyPr/>
                    <a:lstStyle/>
                    <a:p>
                      <a:r>
                        <a:rPr lang="en-US" dirty="0"/>
                        <a:t>50</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16</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Yes</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0.74</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38.7%</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58223737"/>
                  </a:ext>
                </a:extLst>
              </a:tr>
            </a:tbl>
          </a:graphicData>
        </a:graphic>
      </p:graphicFrame>
      <p:grpSp>
        <p:nvGrpSpPr>
          <p:cNvPr id="11" name="Group 10">
            <a:extLst>
              <a:ext uri="{FF2B5EF4-FFF2-40B4-BE49-F238E27FC236}">
                <a16:creationId xmlns:a16="http://schemas.microsoft.com/office/drawing/2014/main" id="{085AF058-374C-4FF8-8B40-C31CCF3C6F15}"/>
              </a:ext>
            </a:extLst>
          </p:cNvPr>
          <p:cNvGrpSpPr/>
          <p:nvPr/>
        </p:nvGrpSpPr>
        <p:grpSpPr>
          <a:xfrm>
            <a:off x="541139" y="4018401"/>
            <a:ext cx="4713698" cy="2256406"/>
            <a:chOff x="395564" y="3711976"/>
            <a:chExt cx="4713698" cy="2256406"/>
          </a:xfrm>
        </p:grpSpPr>
        <p:pic>
          <p:nvPicPr>
            <p:cNvPr id="12" name="Picture 11">
              <a:extLst>
                <a:ext uri="{FF2B5EF4-FFF2-40B4-BE49-F238E27FC236}">
                  <a16:creationId xmlns:a16="http://schemas.microsoft.com/office/drawing/2014/main" id="{19491CD4-6C6E-4F39-ADD9-34CBF75CC702}"/>
                </a:ext>
              </a:extLst>
            </p:cNvPr>
            <p:cNvPicPr>
              <a:picLocks noChangeAspect="1"/>
            </p:cNvPicPr>
            <p:nvPr/>
          </p:nvPicPr>
          <p:blipFill rotWithShape="1">
            <a:blip r:embed="rId3"/>
            <a:srcRect l="7890" t="24029" r="82988" b="52879"/>
            <a:stretch/>
          </p:blipFill>
          <p:spPr>
            <a:xfrm>
              <a:off x="395564" y="4120563"/>
              <a:ext cx="1138630" cy="1621472"/>
            </a:xfrm>
            <a:prstGeom prst="rect">
              <a:avLst/>
            </a:prstGeom>
          </p:spPr>
        </p:pic>
        <p:pic>
          <p:nvPicPr>
            <p:cNvPr id="13" name="Picture 12">
              <a:extLst>
                <a:ext uri="{FF2B5EF4-FFF2-40B4-BE49-F238E27FC236}">
                  <a16:creationId xmlns:a16="http://schemas.microsoft.com/office/drawing/2014/main" id="{2B59054A-5864-4208-9CC7-FB5D4C039A5D}"/>
                </a:ext>
              </a:extLst>
            </p:cNvPr>
            <p:cNvPicPr>
              <a:picLocks noChangeAspect="1"/>
            </p:cNvPicPr>
            <p:nvPr/>
          </p:nvPicPr>
          <p:blipFill rotWithShape="1">
            <a:blip r:embed="rId3"/>
            <a:srcRect l="39993" t="57754" r="38902" b="5139"/>
            <a:stretch/>
          </p:blipFill>
          <p:spPr>
            <a:xfrm>
              <a:off x="1816962" y="3711976"/>
              <a:ext cx="2281562" cy="2256406"/>
            </a:xfrm>
            <a:prstGeom prst="rect">
              <a:avLst/>
            </a:prstGeom>
          </p:spPr>
        </p:pic>
        <p:pic>
          <p:nvPicPr>
            <p:cNvPr id="14" name="Picture 13">
              <a:extLst>
                <a:ext uri="{FF2B5EF4-FFF2-40B4-BE49-F238E27FC236}">
                  <a16:creationId xmlns:a16="http://schemas.microsoft.com/office/drawing/2014/main" id="{F1E91FA8-528F-4A8F-A2CC-81A6C4D6F2C1}"/>
                </a:ext>
              </a:extLst>
            </p:cNvPr>
            <p:cNvPicPr>
              <a:picLocks noChangeAspect="1"/>
            </p:cNvPicPr>
            <p:nvPr/>
          </p:nvPicPr>
          <p:blipFill rotWithShape="1">
            <a:blip r:embed="rId3"/>
            <a:srcRect l="89296" t="58777" r="3970" b="16112"/>
            <a:stretch/>
          </p:blipFill>
          <p:spPr>
            <a:xfrm>
              <a:off x="4381293" y="4167818"/>
              <a:ext cx="727969" cy="1526961"/>
            </a:xfrm>
            <a:prstGeom prst="rect">
              <a:avLst/>
            </a:prstGeom>
          </p:spPr>
        </p:pic>
      </p:grpSp>
      <p:pic>
        <p:nvPicPr>
          <p:cNvPr id="1028" name="Picture 4">
            <a:extLst>
              <a:ext uri="{FF2B5EF4-FFF2-40B4-BE49-F238E27FC236}">
                <a16:creationId xmlns:a16="http://schemas.microsoft.com/office/drawing/2014/main" id="{2291E5D4-5A46-4C79-B5F9-A62D27AAE4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46325" y="371142"/>
            <a:ext cx="5896819" cy="5696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776581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F826E6E0-26E3-4373-99A6-8287075BE81D}"/>
              </a:ext>
            </a:extLst>
          </p:cNvPr>
          <p:cNvSpPr txBox="1">
            <a:spLocks/>
          </p:cNvSpPr>
          <p:nvPr/>
        </p:nvSpPr>
        <p:spPr>
          <a:xfrm>
            <a:off x="395420" y="371143"/>
            <a:ext cx="5465054" cy="7510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Model Serving Options</a:t>
            </a:r>
          </a:p>
        </p:txBody>
      </p:sp>
      <p:sp>
        <p:nvSpPr>
          <p:cNvPr id="3" name="Rectangle 2">
            <a:extLst>
              <a:ext uri="{FF2B5EF4-FFF2-40B4-BE49-F238E27FC236}">
                <a16:creationId xmlns:a16="http://schemas.microsoft.com/office/drawing/2014/main" id="{3745472E-68A7-405B-8BEC-9F268915AD14}"/>
              </a:ext>
            </a:extLst>
          </p:cNvPr>
          <p:cNvSpPr/>
          <p:nvPr/>
        </p:nvSpPr>
        <p:spPr>
          <a:xfrm>
            <a:off x="0" y="6383443"/>
            <a:ext cx="12192000" cy="36358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4A00918-3417-46B6-86AB-CCAAB0F43CF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Lavinia</a:t>
            </a:r>
            <a:endParaRPr lang="en-GB" sz="2000" dirty="0">
              <a:solidFill>
                <a:schemeClr val="bg1"/>
              </a:solidFill>
              <a:latin typeface="+mj-lt"/>
              <a:ea typeface="+mj-ea"/>
              <a:cs typeface="+mj-cs"/>
            </a:endParaRPr>
          </a:p>
        </p:txBody>
      </p:sp>
      <p:sp>
        <p:nvSpPr>
          <p:cNvPr id="10" name="TextBox 9">
            <a:extLst>
              <a:ext uri="{FF2B5EF4-FFF2-40B4-BE49-F238E27FC236}">
                <a16:creationId xmlns:a16="http://schemas.microsoft.com/office/drawing/2014/main" id="{FC9037E3-A802-9A40-B1E3-64F4C825DBF2}"/>
              </a:ext>
            </a:extLst>
          </p:cNvPr>
          <p:cNvSpPr txBox="1"/>
          <p:nvPr/>
        </p:nvSpPr>
        <p:spPr>
          <a:xfrm>
            <a:off x="559515" y="2114006"/>
            <a:ext cx="3823855" cy="5016758"/>
          </a:xfrm>
          <a:prstGeom prst="rect">
            <a:avLst/>
          </a:prstGeom>
          <a:noFill/>
        </p:spPr>
        <p:txBody>
          <a:bodyPr wrap="square" rtlCol="0">
            <a:spAutoFit/>
          </a:bodyPr>
          <a:lstStyle/>
          <a:p>
            <a:pPr marL="342900" indent="-342900">
              <a:buFont typeface="Arial" panose="020B0604020202020204" pitchFamily="34" charset="0"/>
              <a:buChar char="•"/>
            </a:pPr>
            <a:r>
              <a:rPr lang="en-US" sz="2000" b="1" dirty="0"/>
              <a:t>Traditional Methods   </a:t>
            </a:r>
          </a:p>
          <a:p>
            <a:pPr marL="800100" lvl="1" indent="-342900">
              <a:buFont typeface="Courier New" panose="02070309020205020404" pitchFamily="49" charset="0"/>
              <a:buChar char="o"/>
            </a:pPr>
            <a:r>
              <a:rPr lang="en-US" sz="2000" dirty="0"/>
              <a:t>Django </a:t>
            </a:r>
          </a:p>
          <a:p>
            <a:pPr marL="800100" lvl="1" indent="-342900">
              <a:buFont typeface="Courier New" panose="02070309020205020404" pitchFamily="49" charset="0"/>
              <a:buChar char="o"/>
            </a:pPr>
            <a:r>
              <a:rPr lang="en-US" sz="2000" dirty="0"/>
              <a:t>Flask</a:t>
            </a:r>
          </a:p>
          <a:p>
            <a:pPr marL="800100" lvl="1" indent="-342900">
              <a:buFont typeface="Courier New" panose="02070309020205020404" pitchFamily="49" charset="0"/>
              <a:buChar char="o"/>
            </a:pPr>
            <a:r>
              <a:rPr lang="en-US" sz="2000" dirty="0"/>
              <a:t>Pyramid </a:t>
            </a:r>
          </a:p>
          <a:p>
            <a:pPr marL="800100" lvl="1" indent="-342900">
              <a:buFont typeface="Courier New" panose="02070309020205020404" pitchFamily="49" charset="0"/>
              <a:buChar char="o"/>
            </a:pPr>
            <a:r>
              <a:rPr lang="en-US" sz="2000" dirty="0"/>
              <a:t>Tornado</a:t>
            </a:r>
          </a:p>
          <a:p>
            <a:pPr lvl="1"/>
            <a:r>
              <a:rPr lang="en-US" sz="2000" b="1" dirty="0"/>
              <a:t> </a:t>
            </a:r>
          </a:p>
          <a:p>
            <a:pPr marL="342900" indent="-342900">
              <a:buFont typeface="Arial" panose="020B0604020202020204" pitchFamily="34" charset="0"/>
              <a:buChar char="•"/>
            </a:pPr>
            <a:r>
              <a:rPr lang="en-US" sz="2000" b="1" dirty="0"/>
              <a:t>ML Oriented Platforms </a:t>
            </a:r>
          </a:p>
          <a:p>
            <a:pPr marL="800100" lvl="1" indent="-342900">
              <a:buFont typeface="Courier New" panose="02070309020205020404" pitchFamily="49" charset="0"/>
              <a:buChar char="o"/>
            </a:pPr>
            <a:r>
              <a:rPr lang="en-US" sz="2000" b="1" dirty="0"/>
              <a:t> </a:t>
            </a:r>
            <a:r>
              <a:rPr lang="en-US" sz="2000" dirty="0"/>
              <a:t>TensorFlow Serving</a:t>
            </a:r>
          </a:p>
          <a:p>
            <a:pPr marL="800100" lvl="1" indent="-342900">
              <a:buFont typeface="Courier New" panose="02070309020205020404" pitchFamily="49" charset="0"/>
              <a:buChar char="o"/>
            </a:pPr>
            <a:r>
              <a:rPr lang="en-US" sz="2000" dirty="0"/>
              <a:t> </a:t>
            </a:r>
            <a:r>
              <a:rPr lang="en-US" sz="2000" dirty="0" err="1"/>
              <a:t>Torchserve</a:t>
            </a:r>
            <a:endParaRPr lang="en-US" sz="2000" dirty="0"/>
          </a:p>
          <a:p>
            <a:pPr marL="800100" lvl="1" indent="-342900">
              <a:buFont typeface="Courier New" panose="02070309020205020404" pitchFamily="49" charset="0"/>
              <a:buChar char="o"/>
            </a:pPr>
            <a:r>
              <a:rPr lang="en-US" sz="2000" dirty="0"/>
              <a:t> </a:t>
            </a:r>
            <a:r>
              <a:rPr lang="en-US" sz="2000" dirty="0" err="1"/>
              <a:t>MLflow</a:t>
            </a:r>
            <a:endParaRPr lang="en-US" sz="2000" dirty="0"/>
          </a:p>
          <a:p>
            <a:pPr marL="800100" lvl="1" indent="-342900">
              <a:buFont typeface="Courier New" panose="02070309020205020404" pitchFamily="49" charset="0"/>
              <a:buChar char="o"/>
            </a:pPr>
            <a:r>
              <a:rPr lang="en-US" sz="2000" dirty="0"/>
              <a:t> Kubeflow</a:t>
            </a:r>
          </a:p>
          <a:p>
            <a:pPr marL="800100" lvl="1" indent="-342900">
              <a:buFont typeface="Courier New" panose="02070309020205020404" pitchFamily="49" charset="0"/>
              <a:buChar char="o"/>
            </a:pPr>
            <a:endParaRPr lang="en-US" sz="2000" b="1" dirty="0"/>
          </a:p>
          <a:p>
            <a:pPr marL="342900" indent="-342900">
              <a:buFont typeface="Arial" panose="020B0604020202020204" pitchFamily="34" charset="0"/>
              <a:buChar char="•"/>
            </a:pPr>
            <a:endParaRPr lang="en-US" sz="2000" b="1" dirty="0"/>
          </a:p>
          <a:p>
            <a:pPr marL="342900" indent="-342900">
              <a:buFont typeface="Arial" panose="020B0604020202020204" pitchFamily="34" charset="0"/>
              <a:buChar char="•"/>
            </a:pPr>
            <a:endParaRPr lang="en-US" sz="2000" b="1" dirty="0"/>
          </a:p>
          <a:p>
            <a:pPr marL="342900" indent="-342900">
              <a:buFont typeface="Arial" panose="020B0604020202020204" pitchFamily="34" charset="0"/>
              <a:buChar char="•"/>
            </a:pPr>
            <a:endParaRPr lang="en-US" sz="2000" b="1" dirty="0"/>
          </a:p>
          <a:p>
            <a:endParaRPr lang="en-US" sz="2000" b="1" dirty="0"/>
          </a:p>
        </p:txBody>
      </p:sp>
      <p:sp>
        <p:nvSpPr>
          <p:cNvPr id="12" name="TextBox 11">
            <a:extLst>
              <a:ext uri="{FF2B5EF4-FFF2-40B4-BE49-F238E27FC236}">
                <a16:creationId xmlns:a16="http://schemas.microsoft.com/office/drawing/2014/main" id="{363FE0AA-4AF9-8243-B99E-2BA17669495D}"/>
              </a:ext>
            </a:extLst>
          </p:cNvPr>
          <p:cNvSpPr txBox="1"/>
          <p:nvPr/>
        </p:nvSpPr>
        <p:spPr>
          <a:xfrm>
            <a:off x="6804510" y="1387280"/>
            <a:ext cx="3915500" cy="523220"/>
          </a:xfrm>
          <a:prstGeom prst="rect">
            <a:avLst/>
          </a:prstGeom>
          <a:noFill/>
        </p:spPr>
        <p:txBody>
          <a:bodyPr wrap="square" rtlCol="0">
            <a:spAutoFit/>
          </a:bodyPr>
          <a:lstStyle/>
          <a:p>
            <a:r>
              <a:rPr lang="en-US" sz="2800" b="1" dirty="0">
                <a:solidFill>
                  <a:schemeClr val="accent1">
                    <a:lumMod val="75000"/>
                  </a:schemeClr>
                </a:solidFill>
              </a:rPr>
              <a:t>Model Serving Formats</a:t>
            </a:r>
          </a:p>
        </p:txBody>
      </p:sp>
      <p:sp>
        <p:nvSpPr>
          <p:cNvPr id="13" name="TextBox 12">
            <a:extLst>
              <a:ext uri="{FF2B5EF4-FFF2-40B4-BE49-F238E27FC236}">
                <a16:creationId xmlns:a16="http://schemas.microsoft.com/office/drawing/2014/main" id="{13A96BB4-E9CF-A94F-ADDA-EB4E1568F882}"/>
              </a:ext>
            </a:extLst>
          </p:cNvPr>
          <p:cNvSpPr txBox="1"/>
          <p:nvPr/>
        </p:nvSpPr>
        <p:spPr>
          <a:xfrm>
            <a:off x="559516" y="1387280"/>
            <a:ext cx="3042665" cy="523220"/>
          </a:xfrm>
          <a:prstGeom prst="rect">
            <a:avLst/>
          </a:prstGeom>
          <a:noFill/>
        </p:spPr>
        <p:txBody>
          <a:bodyPr wrap="square" rtlCol="0">
            <a:spAutoFit/>
          </a:bodyPr>
          <a:lstStyle/>
          <a:p>
            <a:r>
              <a:rPr lang="en-US" sz="2800" b="1" dirty="0">
                <a:solidFill>
                  <a:schemeClr val="accent1">
                    <a:lumMod val="75000"/>
                  </a:schemeClr>
                </a:solidFill>
              </a:rPr>
              <a:t>Deploying Options</a:t>
            </a:r>
          </a:p>
        </p:txBody>
      </p:sp>
      <p:sp>
        <p:nvSpPr>
          <p:cNvPr id="14" name="TextBox 13">
            <a:extLst>
              <a:ext uri="{FF2B5EF4-FFF2-40B4-BE49-F238E27FC236}">
                <a16:creationId xmlns:a16="http://schemas.microsoft.com/office/drawing/2014/main" id="{3BC4AB83-B8AB-1A48-B978-E30B7421E966}"/>
              </a:ext>
            </a:extLst>
          </p:cNvPr>
          <p:cNvSpPr txBox="1"/>
          <p:nvPr/>
        </p:nvSpPr>
        <p:spPr>
          <a:xfrm>
            <a:off x="6838186" y="1873085"/>
            <a:ext cx="2909891" cy="5016758"/>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en-US" sz="2000" b="1" dirty="0"/>
              <a:t>Pickle  </a:t>
            </a:r>
          </a:p>
          <a:p>
            <a:pPr marL="342900" indent="-342900">
              <a:lnSpc>
                <a:spcPct val="200000"/>
              </a:lnSpc>
              <a:buFont typeface="Arial" panose="020B0604020202020204" pitchFamily="34" charset="0"/>
              <a:buChar char="•"/>
            </a:pPr>
            <a:r>
              <a:rPr lang="en-US" sz="2000" b="1" dirty="0"/>
              <a:t>YAML</a:t>
            </a:r>
          </a:p>
          <a:p>
            <a:pPr marL="342900" indent="-342900">
              <a:lnSpc>
                <a:spcPct val="200000"/>
              </a:lnSpc>
              <a:buFont typeface="Arial" panose="020B0604020202020204" pitchFamily="34" charset="0"/>
              <a:buChar char="•"/>
            </a:pPr>
            <a:r>
              <a:rPr lang="en-US" sz="2000" b="1" dirty="0"/>
              <a:t>JSON </a:t>
            </a:r>
          </a:p>
          <a:p>
            <a:pPr marL="342900" indent="-342900">
              <a:lnSpc>
                <a:spcPct val="200000"/>
              </a:lnSpc>
              <a:buFont typeface="Arial" panose="020B0604020202020204" pitchFamily="34" charset="0"/>
              <a:buChar char="•"/>
            </a:pPr>
            <a:r>
              <a:rPr lang="en-US" sz="2000" b="1" dirty="0"/>
              <a:t>ONNX</a:t>
            </a:r>
          </a:p>
          <a:p>
            <a:pPr marL="342900" indent="-342900">
              <a:lnSpc>
                <a:spcPct val="200000"/>
              </a:lnSpc>
              <a:buFont typeface="Arial" panose="020B0604020202020204" pitchFamily="34" charset="0"/>
              <a:buChar char="•"/>
            </a:pPr>
            <a:r>
              <a:rPr lang="en-US" sz="2000" b="1" dirty="0"/>
              <a:t>PMML </a:t>
            </a:r>
          </a:p>
          <a:p>
            <a:pPr marL="342900" indent="-342900">
              <a:lnSpc>
                <a:spcPct val="200000"/>
              </a:lnSpc>
              <a:buFont typeface="Arial" panose="020B0604020202020204" pitchFamily="34" charset="0"/>
              <a:buChar char="•"/>
            </a:pPr>
            <a:r>
              <a:rPr lang="en-US" sz="2000" b="1" dirty="0"/>
              <a:t>Others</a:t>
            </a:r>
          </a:p>
          <a:p>
            <a:endParaRPr lang="en-US" sz="2000" b="1" dirty="0"/>
          </a:p>
          <a:p>
            <a:endParaRPr lang="en-US" sz="2000" b="1" dirty="0"/>
          </a:p>
          <a:p>
            <a:endParaRPr lang="en-US" sz="2000" b="1" dirty="0"/>
          </a:p>
          <a:p>
            <a:endParaRPr lang="en-US" sz="2000" b="1" dirty="0"/>
          </a:p>
        </p:txBody>
      </p:sp>
    </p:spTree>
    <p:extLst>
      <p:ext uri="{BB962C8B-B14F-4D97-AF65-F5344CB8AC3E}">
        <p14:creationId xmlns:p14="http://schemas.microsoft.com/office/powerpoint/2010/main" val="2213111095"/>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F826E6E0-26E3-4373-99A6-8287075BE81D}"/>
              </a:ext>
            </a:extLst>
          </p:cNvPr>
          <p:cNvSpPr txBox="1">
            <a:spLocks/>
          </p:cNvSpPr>
          <p:nvPr/>
        </p:nvSpPr>
        <p:spPr>
          <a:xfrm>
            <a:off x="395420" y="371143"/>
            <a:ext cx="5465054" cy="7510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Model Serving Options</a:t>
            </a:r>
          </a:p>
        </p:txBody>
      </p:sp>
      <p:sp>
        <p:nvSpPr>
          <p:cNvPr id="3" name="Rectangle 2">
            <a:extLst>
              <a:ext uri="{FF2B5EF4-FFF2-40B4-BE49-F238E27FC236}">
                <a16:creationId xmlns:a16="http://schemas.microsoft.com/office/drawing/2014/main" id="{3745472E-68A7-405B-8BEC-9F268915AD14}"/>
              </a:ext>
            </a:extLst>
          </p:cNvPr>
          <p:cNvSpPr/>
          <p:nvPr/>
        </p:nvSpPr>
        <p:spPr>
          <a:xfrm>
            <a:off x="0" y="6383443"/>
            <a:ext cx="12192000" cy="363586"/>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4A00918-3417-46B6-86AB-CCAAB0F43CF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Lavinia</a:t>
            </a:r>
            <a:endParaRPr lang="en-GB" sz="2000" dirty="0">
              <a:solidFill>
                <a:schemeClr val="bg1"/>
              </a:solidFill>
              <a:latin typeface="+mj-lt"/>
              <a:ea typeface="+mj-ea"/>
              <a:cs typeface="+mj-cs"/>
            </a:endParaRPr>
          </a:p>
        </p:txBody>
      </p:sp>
      <p:sp>
        <p:nvSpPr>
          <p:cNvPr id="13" name="TextBox 12">
            <a:extLst>
              <a:ext uri="{FF2B5EF4-FFF2-40B4-BE49-F238E27FC236}">
                <a16:creationId xmlns:a16="http://schemas.microsoft.com/office/drawing/2014/main" id="{13A96BB4-E9CF-A94F-ADDA-EB4E1568F882}"/>
              </a:ext>
            </a:extLst>
          </p:cNvPr>
          <p:cNvSpPr txBox="1"/>
          <p:nvPr/>
        </p:nvSpPr>
        <p:spPr>
          <a:xfrm>
            <a:off x="395420" y="1402779"/>
            <a:ext cx="6244240" cy="4524315"/>
          </a:xfrm>
          <a:prstGeom prst="rect">
            <a:avLst/>
          </a:prstGeom>
          <a:noFill/>
        </p:spPr>
        <p:txBody>
          <a:bodyPr wrap="square" rtlCol="0">
            <a:spAutoFit/>
          </a:bodyPr>
          <a:lstStyle/>
          <a:p>
            <a:r>
              <a:rPr lang="en-US" sz="2800" b="1" dirty="0"/>
              <a:t>Ideal Choice for Movie Genre Prediction</a:t>
            </a:r>
          </a:p>
          <a:p>
            <a:endParaRPr lang="en-US" sz="2800" b="1" dirty="0"/>
          </a:p>
          <a:p>
            <a:r>
              <a:rPr lang="en-US" sz="2400" b="1" dirty="0"/>
              <a:t>Model format: </a:t>
            </a:r>
          </a:p>
          <a:p>
            <a:pPr marL="342900" indent="-342900">
              <a:buFont typeface="Arial" panose="020B0604020202020204" pitchFamily="34" charset="0"/>
              <a:buChar char="•"/>
            </a:pPr>
            <a:r>
              <a:rPr lang="en-US" sz="2000" dirty="0"/>
              <a:t>Model weights – saved as </a:t>
            </a:r>
            <a:r>
              <a:rPr lang="en-US" sz="2000" dirty="0" err="1"/>
              <a:t>Pytorch</a:t>
            </a:r>
            <a:r>
              <a:rPr lang="en-US" sz="2000" dirty="0"/>
              <a:t> file</a:t>
            </a:r>
          </a:p>
          <a:p>
            <a:pPr marL="342900" indent="-342900">
              <a:buFont typeface="Arial" panose="020B0604020202020204" pitchFamily="34" charset="0"/>
              <a:buChar char="•"/>
            </a:pPr>
            <a:r>
              <a:rPr lang="en-US" sz="2000" dirty="0"/>
              <a:t>Pre-processor class – saved as Pickle</a:t>
            </a:r>
          </a:p>
          <a:p>
            <a:endParaRPr lang="en-US" sz="2400" b="1" dirty="0"/>
          </a:p>
          <a:p>
            <a:r>
              <a:rPr lang="en-US" sz="2400" b="1" dirty="0"/>
              <a:t>Framework: </a:t>
            </a:r>
          </a:p>
          <a:p>
            <a:pPr marL="342900" indent="-342900">
              <a:buFont typeface="Arial" panose="020B0604020202020204" pitchFamily="34" charset="0"/>
              <a:buChar char="•"/>
            </a:pPr>
            <a:r>
              <a:rPr lang="en-US" sz="2000" b="1" dirty="0"/>
              <a:t>Flask:</a:t>
            </a:r>
          </a:p>
          <a:p>
            <a:pPr marL="800100" lvl="1" indent="-342900">
              <a:buFont typeface="Arial" panose="020B0604020202020204" pitchFamily="34" charset="0"/>
              <a:buChar char="•"/>
            </a:pPr>
            <a:r>
              <a:rPr lang="en-US" sz="2000" dirty="0"/>
              <a:t>Easy and fast to develop and maintain</a:t>
            </a:r>
          </a:p>
          <a:p>
            <a:pPr marL="800100" lvl="1" indent="-342900">
              <a:buFont typeface="Arial" panose="020B0604020202020204" pitchFamily="34" charset="0"/>
              <a:buChar char="•"/>
            </a:pPr>
            <a:r>
              <a:rPr lang="en-US" sz="2000" dirty="0"/>
              <a:t>Well documented framework</a:t>
            </a:r>
          </a:p>
          <a:p>
            <a:pPr marL="800100" lvl="1" indent="-342900">
              <a:buFont typeface="Arial" panose="020B0604020202020204" pitchFamily="34" charset="0"/>
              <a:buChar char="•"/>
            </a:pPr>
            <a:r>
              <a:rPr lang="en-US" sz="2000" dirty="0"/>
              <a:t>Most of the web application is written in Python, apart from the front-end HTML and CSS</a:t>
            </a:r>
          </a:p>
          <a:p>
            <a:pPr marL="800100" lvl="1" indent="-342900">
              <a:buFont typeface="Arial" panose="020B0604020202020204" pitchFamily="34" charset="0"/>
              <a:buChar char="•"/>
            </a:pPr>
            <a:endParaRPr lang="en-US" sz="2000" b="1" dirty="0"/>
          </a:p>
        </p:txBody>
      </p:sp>
    </p:spTree>
    <p:extLst>
      <p:ext uri="{BB962C8B-B14F-4D97-AF65-F5344CB8AC3E}">
        <p14:creationId xmlns:p14="http://schemas.microsoft.com/office/powerpoint/2010/main" val="1928912552"/>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EC4B4C8B-E5AE-4E6F-8F0F-48F8EECC3A6B}"/>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kumimoji="0" lang="en-US" sz="3600" b="1" i="0" u="none" strike="noStrike" kern="1200" cap="none" spc="0" normalizeH="0" baseline="0" noProof="0" dirty="0">
                <a:ln>
                  <a:noFill/>
                </a:ln>
                <a:solidFill>
                  <a:prstClr val="black"/>
                </a:solidFill>
                <a:effectLst/>
                <a:uLnTx/>
                <a:uFillTx/>
                <a:latin typeface="Century Gothic" panose="020B0502020202020204" pitchFamily="34" charset="0"/>
                <a:ea typeface="+mj-ea"/>
                <a:cs typeface="+mj-cs"/>
              </a:rPr>
              <a:t>Web Service Hosting</a:t>
            </a:r>
          </a:p>
          <a:p>
            <a:pPr marL="0" indent="0" algn="l">
              <a:buNone/>
            </a:pPr>
            <a:r>
              <a:rPr lang="en-US" sz="1800" dirty="0">
                <a:latin typeface="Century Gothic" panose="020B0502020202020204"/>
              </a:rPr>
              <a:t>Flask Web Framework</a:t>
            </a:r>
          </a:p>
        </p:txBody>
      </p:sp>
      <p:sp>
        <p:nvSpPr>
          <p:cNvPr id="6" name="Rectangle 5">
            <a:extLst>
              <a:ext uri="{FF2B5EF4-FFF2-40B4-BE49-F238E27FC236}">
                <a16:creationId xmlns:a16="http://schemas.microsoft.com/office/drawing/2014/main" id="{68B47A99-4DAD-D541-A606-9D0DEE0841CB}"/>
              </a:ext>
            </a:extLst>
          </p:cNvPr>
          <p:cNvSpPr/>
          <p:nvPr/>
        </p:nvSpPr>
        <p:spPr>
          <a:xfrm>
            <a:off x="0" y="6383443"/>
            <a:ext cx="12192000" cy="363586"/>
          </a:xfrm>
          <a:prstGeom prst="rect">
            <a:avLst/>
          </a:prstGeom>
          <a:solidFill>
            <a:srgbClr val="66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60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0" name="Picture 9" descr="Diagram&#10;&#10;Description automatically generated">
            <a:extLst>
              <a:ext uri="{FF2B5EF4-FFF2-40B4-BE49-F238E27FC236}">
                <a16:creationId xmlns:a16="http://schemas.microsoft.com/office/drawing/2014/main" id="{BF13931A-BF59-ED41-9E63-777D9EE0A7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710" y="1533797"/>
            <a:ext cx="11290579" cy="4711622"/>
          </a:xfrm>
          <a:prstGeom prst="rect">
            <a:avLst/>
          </a:prstGeom>
        </p:spPr>
      </p:pic>
      <p:sp>
        <p:nvSpPr>
          <p:cNvPr id="8" name="Subtitle 2">
            <a:extLst>
              <a:ext uri="{FF2B5EF4-FFF2-40B4-BE49-F238E27FC236}">
                <a16:creationId xmlns:a16="http://schemas.microsoft.com/office/drawing/2014/main" id="{F5945967-86E5-476A-8491-02F91D45A575}"/>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Roger</a:t>
            </a:r>
            <a:endParaRPr lang="en-GB" sz="2000" dirty="0">
              <a:solidFill>
                <a:schemeClr val="bg1"/>
              </a:solidFill>
              <a:latin typeface="+mj-lt"/>
              <a:ea typeface="+mj-ea"/>
              <a:cs typeface="+mj-cs"/>
            </a:endParaRPr>
          </a:p>
        </p:txBody>
      </p:sp>
    </p:spTree>
    <p:extLst>
      <p:ext uri="{BB962C8B-B14F-4D97-AF65-F5344CB8AC3E}">
        <p14:creationId xmlns:p14="http://schemas.microsoft.com/office/powerpoint/2010/main" val="2809017592"/>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632CD5C6-F3B7-45ED-9CB2-C718DF51BDCF}"/>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kumimoji="0" lang="en-US" sz="3600" b="1" i="0" u="none" strike="noStrike" kern="1200" cap="none" spc="0" normalizeH="0" baseline="0" noProof="0" dirty="0">
                <a:ln>
                  <a:noFill/>
                </a:ln>
                <a:solidFill>
                  <a:prstClr val="black"/>
                </a:solidFill>
                <a:effectLst/>
                <a:uLnTx/>
                <a:uFillTx/>
                <a:latin typeface="Century Gothic" panose="020B0502020202020204" pitchFamily="34" charset="0"/>
                <a:ea typeface="+mj-ea"/>
                <a:cs typeface="+mj-cs"/>
              </a:rPr>
              <a:t>Endpoint Testing</a:t>
            </a:r>
          </a:p>
          <a:p>
            <a:pPr marL="0" indent="0" algn="l">
              <a:buNone/>
            </a:pPr>
            <a:r>
              <a:rPr lang="en-US" sz="1800" dirty="0">
                <a:latin typeface="Century Gothic" panose="020B0502020202020204"/>
              </a:rPr>
              <a:t>Functional Test</a:t>
            </a:r>
          </a:p>
          <a:p>
            <a:pPr marL="0" indent="0" algn="l">
              <a:buNone/>
            </a:pPr>
            <a:r>
              <a:rPr lang="en-US" sz="1800" dirty="0">
                <a:latin typeface="Century Gothic" panose="020B0502020202020204"/>
              </a:rPr>
              <a:t>Home page and Result page</a:t>
            </a:r>
          </a:p>
        </p:txBody>
      </p:sp>
      <p:sp>
        <p:nvSpPr>
          <p:cNvPr id="4" name="Rectangle 3">
            <a:extLst>
              <a:ext uri="{FF2B5EF4-FFF2-40B4-BE49-F238E27FC236}">
                <a16:creationId xmlns:a16="http://schemas.microsoft.com/office/drawing/2014/main" id="{F7EA0719-E021-4341-AF6C-DAE0B3C46BC2}"/>
              </a:ext>
            </a:extLst>
          </p:cNvPr>
          <p:cNvSpPr/>
          <p:nvPr/>
        </p:nvSpPr>
        <p:spPr>
          <a:xfrm>
            <a:off x="0" y="6383443"/>
            <a:ext cx="12192000" cy="363586"/>
          </a:xfrm>
          <a:prstGeom prst="rect">
            <a:avLst/>
          </a:prstGeom>
          <a:solidFill>
            <a:srgbClr val="66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8" name="Content Placeholder 5" descr="Text&#10;&#10;Description automatically generated">
            <a:extLst>
              <a:ext uri="{FF2B5EF4-FFF2-40B4-BE49-F238E27FC236}">
                <a16:creationId xmlns:a16="http://schemas.microsoft.com/office/drawing/2014/main" id="{5A65AC48-850D-C14B-B17F-5EA4BF9F26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7966" y="3429000"/>
            <a:ext cx="10515600" cy="2600725"/>
          </a:xfrm>
          <a:prstGeom prst="rect">
            <a:avLst/>
          </a:prstGeom>
        </p:spPr>
      </p:pic>
      <p:sp>
        <p:nvSpPr>
          <p:cNvPr id="6" name="Subtitle 2">
            <a:extLst>
              <a:ext uri="{FF2B5EF4-FFF2-40B4-BE49-F238E27FC236}">
                <a16:creationId xmlns:a16="http://schemas.microsoft.com/office/drawing/2014/main" id="{79D85800-3F2D-41BD-940B-E55F407D5D04}"/>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Roger</a:t>
            </a:r>
            <a:endParaRPr lang="en-GB" sz="2000" dirty="0">
              <a:solidFill>
                <a:schemeClr val="bg1"/>
              </a:solidFill>
              <a:latin typeface="+mj-lt"/>
              <a:ea typeface="+mj-ea"/>
              <a:cs typeface="+mj-cs"/>
            </a:endParaRPr>
          </a:p>
        </p:txBody>
      </p:sp>
    </p:spTree>
    <p:extLst>
      <p:ext uri="{BB962C8B-B14F-4D97-AF65-F5344CB8AC3E}">
        <p14:creationId xmlns:p14="http://schemas.microsoft.com/office/powerpoint/2010/main" val="1674524697"/>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E1BB7A39-4FE9-47FE-B50B-938CE4B9B53E}"/>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kumimoji="0" lang="en-US" sz="3600" b="1" i="0" u="none" strike="noStrike" kern="1200" cap="none" spc="0" normalizeH="0" baseline="0" noProof="0" dirty="0">
                <a:ln>
                  <a:noFill/>
                </a:ln>
                <a:solidFill>
                  <a:prstClr val="black"/>
                </a:solidFill>
                <a:effectLst/>
                <a:uLnTx/>
                <a:uFillTx/>
                <a:latin typeface="Century Gothic" panose="020B0502020202020204" pitchFamily="34" charset="0"/>
                <a:ea typeface="+mj-ea"/>
                <a:cs typeface="+mj-cs"/>
              </a:rPr>
              <a:t>Input and Prediction monitoring</a:t>
            </a:r>
          </a:p>
          <a:p>
            <a:pPr marL="0" indent="0" algn="l">
              <a:buNone/>
            </a:pPr>
            <a:r>
              <a:rPr lang="en-US" sz="1800" dirty="0">
                <a:latin typeface="Century Gothic" panose="020B0502020202020204"/>
              </a:rPr>
              <a:t>When a user input is given, the text is saved to a log file NLPWEB.log along with a time-stamp.</a:t>
            </a:r>
          </a:p>
          <a:p>
            <a:pPr marL="0" indent="0" algn="l">
              <a:buNone/>
            </a:pPr>
            <a:r>
              <a:rPr lang="en-US" sz="1800" dirty="0">
                <a:latin typeface="Century Gothic" panose="020B0502020202020204"/>
              </a:rPr>
              <a:t>The model’s response time is recorded as well as the predicted genres and percentage confidence.</a:t>
            </a:r>
          </a:p>
          <a:p>
            <a:pPr marL="0" indent="0" algn="l">
              <a:buNone/>
            </a:pPr>
            <a:r>
              <a:rPr lang="en-US" sz="1800" dirty="0">
                <a:latin typeface="Century Gothic" panose="020B0502020202020204"/>
              </a:rPr>
              <a:t>The logger also documents the HTTP method and whether the server sent the prediction to the user.</a:t>
            </a:r>
          </a:p>
        </p:txBody>
      </p:sp>
      <p:sp>
        <p:nvSpPr>
          <p:cNvPr id="7" name="Rectangle 6">
            <a:extLst>
              <a:ext uri="{FF2B5EF4-FFF2-40B4-BE49-F238E27FC236}">
                <a16:creationId xmlns:a16="http://schemas.microsoft.com/office/drawing/2014/main" id="{45CCE1BA-279D-4972-8D64-9C3FE3ED3830}"/>
              </a:ext>
            </a:extLst>
          </p:cNvPr>
          <p:cNvSpPr/>
          <p:nvPr/>
        </p:nvSpPr>
        <p:spPr>
          <a:xfrm>
            <a:off x="0" y="6383443"/>
            <a:ext cx="12192000" cy="363586"/>
          </a:xfrm>
          <a:prstGeom prst="rect">
            <a:avLst/>
          </a:prstGeom>
          <a:solidFill>
            <a:srgbClr val="6600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Subtitle 2">
            <a:extLst>
              <a:ext uri="{FF2B5EF4-FFF2-40B4-BE49-F238E27FC236}">
                <a16:creationId xmlns:a16="http://schemas.microsoft.com/office/drawing/2014/main" id="{83E2FCBF-C163-49DD-8F54-4F2C6B8B061C}"/>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Roger</a:t>
            </a:r>
            <a:endParaRPr lang="en-GB" sz="2000" dirty="0">
              <a:solidFill>
                <a:schemeClr val="bg1"/>
              </a:solidFill>
              <a:latin typeface="+mj-lt"/>
              <a:ea typeface="+mj-ea"/>
              <a:cs typeface="+mj-cs"/>
            </a:endParaRPr>
          </a:p>
        </p:txBody>
      </p:sp>
      <p:pic>
        <p:nvPicPr>
          <p:cNvPr id="10" name="Picture 9">
            <a:extLst>
              <a:ext uri="{FF2B5EF4-FFF2-40B4-BE49-F238E27FC236}">
                <a16:creationId xmlns:a16="http://schemas.microsoft.com/office/drawing/2014/main" id="{3CC44481-6692-4B99-9CA6-CC041990F470}"/>
              </a:ext>
            </a:extLst>
          </p:cNvPr>
          <p:cNvPicPr>
            <a:picLocks noChangeAspect="1"/>
          </p:cNvPicPr>
          <p:nvPr/>
        </p:nvPicPr>
        <p:blipFill rotWithShape="1">
          <a:blip r:embed="rId2"/>
          <a:srcRect l="583" t="17858" r="668" b="27258"/>
          <a:stretch/>
        </p:blipFill>
        <p:spPr>
          <a:xfrm>
            <a:off x="395419" y="2489199"/>
            <a:ext cx="11407132" cy="3566161"/>
          </a:xfrm>
          <a:prstGeom prst="rect">
            <a:avLst/>
          </a:prstGeom>
        </p:spPr>
      </p:pic>
    </p:spTree>
    <p:extLst>
      <p:ext uri="{BB962C8B-B14F-4D97-AF65-F5344CB8AC3E}">
        <p14:creationId xmlns:p14="http://schemas.microsoft.com/office/powerpoint/2010/main" val="3388340197"/>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52266336-994F-42D0-B6B7-AA75C2744EA1}"/>
              </a:ext>
            </a:extLst>
          </p:cNvPr>
          <p:cNvSpPr txBox="1">
            <a:spLocks/>
          </p:cNvSpPr>
          <p:nvPr/>
        </p:nvSpPr>
        <p:spPr>
          <a:xfrm>
            <a:off x="395419" y="371142"/>
            <a:ext cx="11358615" cy="58254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Service Performance</a:t>
            </a:r>
            <a:endParaRPr kumimoji="0" lang="en-GB" sz="6000" b="1" i="0" u="none" strike="noStrike" kern="1200" cap="none" spc="0" normalizeH="0" baseline="0" dirty="0">
              <a:ln>
                <a:noFill/>
              </a:ln>
              <a:effectLst/>
              <a:uLnTx/>
              <a:uFillTx/>
              <a:latin typeface="+mj-lt"/>
              <a:ea typeface="+mj-ea"/>
              <a:cs typeface="+mj-cs"/>
            </a:endParaRPr>
          </a:p>
          <a:p>
            <a:pPr marL="0" indent="0" algn="l">
              <a:buNone/>
            </a:pPr>
            <a:r>
              <a:rPr lang="en-US" sz="1800" b="1" dirty="0">
                <a:latin typeface="Century Gothic" panose="020B0502020202020204"/>
              </a:rPr>
              <a:t>Good points</a:t>
            </a:r>
          </a:p>
          <a:p>
            <a:r>
              <a:rPr lang="en-US" sz="1800" dirty="0">
                <a:latin typeface="Century Gothic" panose="020B0502020202020204"/>
              </a:rPr>
              <a:t>We successfully implemented a multi-label classifier that can predict between one to three genres</a:t>
            </a:r>
          </a:p>
          <a:p>
            <a:pPr lvl="1"/>
            <a:r>
              <a:rPr lang="en-US" sz="1800" dirty="0">
                <a:latin typeface="Century Gothic" panose="020B0502020202020204"/>
              </a:rPr>
              <a:t>The deployed model test accuracy is reasonably high at 41%</a:t>
            </a:r>
          </a:p>
          <a:p>
            <a:r>
              <a:rPr lang="en-US" sz="1800" dirty="0">
                <a:latin typeface="Century Gothic" panose="020B0502020202020204"/>
              </a:rPr>
              <a:t>The web server takes a user input and returns both the predicted genres and confidence probability</a:t>
            </a:r>
          </a:p>
          <a:p>
            <a:pPr lvl="1"/>
            <a:r>
              <a:rPr lang="en-US" sz="1800" dirty="0">
                <a:latin typeface="Century Gothic" panose="020B0502020202020204"/>
              </a:rPr>
              <a:t>The model returns high confidence probabilities for obvious genres</a:t>
            </a:r>
          </a:p>
          <a:p>
            <a:r>
              <a:rPr lang="en-US" sz="1800" dirty="0">
                <a:latin typeface="Century Gothic" panose="020B0502020202020204"/>
              </a:rPr>
              <a:t>The web server model response time is reasonably fast at about 1.5 seconds</a:t>
            </a:r>
          </a:p>
          <a:p>
            <a:r>
              <a:rPr lang="en-US" sz="1800" dirty="0">
                <a:latin typeface="Century Gothic" panose="020B0502020202020204"/>
              </a:rPr>
              <a:t>The web application design is responsive</a:t>
            </a:r>
          </a:p>
          <a:p>
            <a:r>
              <a:rPr lang="en-US" sz="1800" dirty="0">
                <a:latin typeface="Century Gothic" panose="020B0502020202020204"/>
              </a:rPr>
              <a:t>The pipeline and web application have been designed for future expansion</a:t>
            </a:r>
          </a:p>
          <a:p>
            <a:r>
              <a:rPr lang="en-US" sz="1800" dirty="0">
                <a:latin typeface="Century Gothic" panose="020B0502020202020204"/>
              </a:rPr>
              <a:t>The pipeline is successful at training and deploying a new model</a:t>
            </a:r>
          </a:p>
          <a:p>
            <a:pPr lvl="1"/>
            <a:r>
              <a:rPr lang="en-US" sz="1800" dirty="0">
                <a:latin typeface="Century Gothic" panose="020B0502020202020204"/>
              </a:rPr>
              <a:t>Testing is built into the pipeline and web application</a:t>
            </a:r>
          </a:p>
          <a:p>
            <a:r>
              <a:rPr lang="en-US" sz="1800" dirty="0">
                <a:latin typeface="Century Gothic" panose="020B0502020202020204"/>
              </a:rPr>
              <a:t>Version control was used through uploading source code and trained model states to GitHub</a:t>
            </a:r>
          </a:p>
        </p:txBody>
      </p:sp>
      <p:sp>
        <p:nvSpPr>
          <p:cNvPr id="6" name="Rectangle 5">
            <a:extLst>
              <a:ext uri="{FF2B5EF4-FFF2-40B4-BE49-F238E27FC236}">
                <a16:creationId xmlns:a16="http://schemas.microsoft.com/office/drawing/2014/main" id="{2B5E6E88-776F-4E45-91CD-EBC7EFB922DA}"/>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8" name="Subtitle 2">
            <a:extLst>
              <a:ext uri="{FF2B5EF4-FFF2-40B4-BE49-F238E27FC236}">
                <a16:creationId xmlns:a16="http://schemas.microsoft.com/office/drawing/2014/main" id="{F66AE667-DAD2-47EA-B5CF-EAA595579A7D}"/>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spTree>
    <p:extLst>
      <p:ext uri="{BB962C8B-B14F-4D97-AF65-F5344CB8AC3E}">
        <p14:creationId xmlns:p14="http://schemas.microsoft.com/office/powerpoint/2010/main" val="3602596113"/>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52266336-994F-42D0-B6B7-AA75C2744EA1}"/>
              </a:ext>
            </a:extLst>
          </p:cNvPr>
          <p:cNvSpPr txBox="1">
            <a:spLocks/>
          </p:cNvSpPr>
          <p:nvPr/>
        </p:nvSpPr>
        <p:spPr>
          <a:xfrm>
            <a:off x="395419" y="371142"/>
            <a:ext cx="11358615" cy="582547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Service Performance</a:t>
            </a:r>
            <a:endParaRPr kumimoji="0" lang="en-GB" sz="6000" b="1" i="0" u="none" strike="noStrike" kern="1200" cap="none" spc="0" normalizeH="0" baseline="0" dirty="0">
              <a:ln>
                <a:noFill/>
              </a:ln>
              <a:effectLst/>
              <a:uLnTx/>
              <a:uFillTx/>
              <a:latin typeface="+mj-lt"/>
              <a:ea typeface="+mj-ea"/>
              <a:cs typeface="+mj-cs"/>
            </a:endParaRPr>
          </a:p>
          <a:p>
            <a:pPr marL="0" indent="0" algn="l">
              <a:buNone/>
            </a:pPr>
            <a:r>
              <a:rPr lang="en-US" sz="1800" b="1" dirty="0">
                <a:latin typeface="Century Gothic" panose="020B0502020202020204"/>
              </a:rPr>
              <a:t>Limitations</a:t>
            </a:r>
          </a:p>
          <a:p>
            <a:r>
              <a:rPr lang="en-US" sz="1800" dirty="0">
                <a:latin typeface="Century Gothic" panose="020B0502020202020204"/>
              </a:rPr>
              <a:t>The web server can only be deployed locally as we could not deploy on Heroku because the files exceed 500 MB</a:t>
            </a:r>
          </a:p>
          <a:p>
            <a:pPr lvl="1"/>
            <a:r>
              <a:rPr lang="en-US" sz="1800" dirty="0">
                <a:latin typeface="Century Gothic" panose="020B0502020202020204"/>
              </a:rPr>
              <a:t>We did deploy a one-vs-rest classifier instead as the model size was smaller</a:t>
            </a:r>
          </a:p>
          <a:p>
            <a:pPr lvl="1"/>
            <a:r>
              <a:rPr lang="en-US" sz="1800" dirty="0">
                <a:latin typeface="Century Gothic" panose="020B0502020202020204"/>
              </a:rPr>
              <a:t>We could try different model serving options such as Tornado, Pyramid or Django</a:t>
            </a:r>
          </a:p>
          <a:p>
            <a:r>
              <a:rPr lang="en-US" sz="1800" dirty="0">
                <a:latin typeface="Century Gothic" panose="020B0502020202020204"/>
              </a:rPr>
              <a:t>The model response time could be faster</a:t>
            </a:r>
          </a:p>
          <a:p>
            <a:r>
              <a:rPr lang="en-US" sz="1800" dirty="0">
                <a:latin typeface="Century Gothic" panose="020B0502020202020204"/>
              </a:rPr>
              <a:t>The user’s inputs and model predictions could be stored to a database rather than a log file</a:t>
            </a:r>
          </a:p>
          <a:p>
            <a:r>
              <a:rPr lang="en-US" sz="1800" dirty="0">
                <a:latin typeface="Century Gothic" panose="020B0502020202020204"/>
              </a:rPr>
              <a:t>The pipeline is slow to train as the model is complex</a:t>
            </a:r>
          </a:p>
          <a:p>
            <a:r>
              <a:rPr lang="en-US" sz="1800" dirty="0">
                <a:latin typeface="Century Gothic" panose="020B0502020202020204"/>
              </a:rPr>
              <a:t>Functionality to train different types of models, such as CNN or SVM, could be added to the pipeline</a:t>
            </a:r>
          </a:p>
          <a:p>
            <a:r>
              <a:rPr lang="en-US" sz="1800" dirty="0">
                <a:latin typeface="Century Gothic" panose="020B0502020202020204"/>
              </a:rPr>
              <a:t>The model could be extended to include more genres, but more labelled samples would be required</a:t>
            </a:r>
          </a:p>
          <a:p>
            <a:r>
              <a:rPr lang="en-US" sz="1800" dirty="0">
                <a:latin typeface="Century Gothic" panose="020B0502020202020204"/>
              </a:rPr>
              <a:t>The deployed model’s accuracy could be improved through hyperparameter </a:t>
            </a:r>
            <a:r>
              <a:rPr lang="en-US" sz="1800" dirty="0" err="1">
                <a:latin typeface="Century Gothic" panose="020B0502020202020204"/>
              </a:rPr>
              <a:t>optimisation</a:t>
            </a:r>
            <a:endParaRPr lang="en-US" sz="1800" dirty="0">
              <a:latin typeface="Century Gothic" panose="020B0502020202020204"/>
            </a:endParaRPr>
          </a:p>
          <a:p>
            <a:r>
              <a:rPr lang="en-US" sz="1800" dirty="0">
                <a:latin typeface="Century Gothic" panose="020B0502020202020204"/>
              </a:rPr>
              <a:t>It is hard to make the label distribution even when using samples with multiple labels</a:t>
            </a:r>
          </a:p>
          <a:p>
            <a:r>
              <a:rPr lang="en-US" sz="1800" dirty="0">
                <a:latin typeface="Century Gothic" panose="020B0502020202020204"/>
              </a:rPr>
              <a:t>Functionality could be added to deal to spelling mistakes</a:t>
            </a:r>
          </a:p>
          <a:p>
            <a:r>
              <a:rPr lang="en-US" sz="1800" dirty="0">
                <a:latin typeface="Century Gothic" panose="020B0502020202020204"/>
              </a:rPr>
              <a:t>In the future, functionality could be included that will detect a concept drift</a:t>
            </a:r>
          </a:p>
        </p:txBody>
      </p:sp>
      <p:sp>
        <p:nvSpPr>
          <p:cNvPr id="6" name="Rectangle 5">
            <a:extLst>
              <a:ext uri="{FF2B5EF4-FFF2-40B4-BE49-F238E27FC236}">
                <a16:creationId xmlns:a16="http://schemas.microsoft.com/office/drawing/2014/main" id="{2B5E6E88-776F-4E45-91CD-EBC7EFB922DA}"/>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8" name="Subtitle 2">
            <a:extLst>
              <a:ext uri="{FF2B5EF4-FFF2-40B4-BE49-F238E27FC236}">
                <a16:creationId xmlns:a16="http://schemas.microsoft.com/office/drawing/2014/main" id="{F66AE667-DAD2-47EA-B5CF-EAA595579A7D}"/>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spTree>
    <p:extLst>
      <p:ext uri="{BB962C8B-B14F-4D97-AF65-F5344CB8AC3E}">
        <p14:creationId xmlns:p14="http://schemas.microsoft.com/office/powerpoint/2010/main" val="410481884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305349"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Pipeline</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Before training a new classifier, the dataset is sampled and split into training and testing sets.</a:t>
            </a:r>
            <a:br>
              <a:rPr kumimoji="0" lang="en-US" sz="1800" i="0" u="none" strike="noStrike" kern="1200" cap="none" spc="0" normalizeH="0" baseline="0" noProof="0" dirty="0">
                <a:ln>
                  <a:noFill/>
                </a:ln>
                <a:effectLst/>
                <a:uLnTx/>
                <a:uFillTx/>
                <a:latin typeface="Century Gothic" panose="020B0502020202020204"/>
                <a:ea typeface="+mn-ea"/>
                <a:cs typeface="+mn-cs"/>
              </a:rPr>
            </a:br>
            <a:br>
              <a:rPr kumimoji="0" lang="en-US" sz="1800" i="0" u="none" strike="noStrike" kern="1200" cap="none" spc="0" normalizeH="0" baseline="0" noProof="0" dirty="0">
                <a:ln>
                  <a:noFill/>
                </a:ln>
                <a:effectLst/>
                <a:uLnTx/>
                <a:uFillTx/>
                <a:latin typeface="Century Gothic" panose="020B0502020202020204"/>
                <a:ea typeface="+mn-ea"/>
                <a:cs typeface="+mn-cs"/>
              </a:rPr>
            </a:b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lang="en-US" sz="1800" dirty="0">
              <a:latin typeface="Century Gothic" panose="020B0502020202020204"/>
            </a:endParaRPr>
          </a:p>
          <a:p>
            <a:pPr marL="0" indent="0" algn="l">
              <a:buNone/>
            </a:pPr>
            <a:endParaRPr lang="en-US" sz="1800" dirty="0">
              <a:latin typeface="Century Gothic" panose="020B0502020202020204"/>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The pipeline is then created, and the steps determined by calling custom transformer classes.</a:t>
            </a:r>
          </a:p>
          <a:p>
            <a:pPr marL="0" indent="0" algn="l">
              <a:buNone/>
            </a:pPr>
            <a:endParaRPr lang="en-US" sz="1800" dirty="0">
              <a:latin typeface="Century Gothic" panose="020B0502020202020204"/>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lang="en-US" sz="1800" dirty="0">
              <a:latin typeface="Century Gothic" panose="020B0502020202020204"/>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endParaRPr kumimoji="0" lang="en-US" sz="1800" i="0" u="none" strike="noStrike" kern="1200" cap="none" spc="0" normalizeH="0" baseline="0" noProof="0" dirty="0">
              <a:ln>
                <a:noFill/>
              </a:ln>
              <a:effectLst/>
              <a:uLnTx/>
              <a:uFillTx/>
              <a:latin typeface="Century Gothic" panose="020B0502020202020204"/>
              <a:ea typeface="+mn-ea"/>
              <a:cs typeface="+mn-cs"/>
            </a:endParaRPr>
          </a:p>
        </p:txBody>
      </p:sp>
      <p:pic>
        <p:nvPicPr>
          <p:cNvPr id="6" name="Picture 5">
            <a:extLst>
              <a:ext uri="{FF2B5EF4-FFF2-40B4-BE49-F238E27FC236}">
                <a16:creationId xmlns:a16="http://schemas.microsoft.com/office/drawing/2014/main" id="{C82FABF0-5C92-4909-B3F2-0CCB6BB03E60}"/>
              </a:ext>
            </a:extLst>
          </p:cNvPr>
          <p:cNvPicPr>
            <a:picLocks noChangeAspect="1"/>
          </p:cNvPicPr>
          <p:nvPr/>
        </p:nvPicPr>
        <p:blipFill rotWithShape="1">
          <a:blip r:embed="rId2"/>
          <a:srcRect l="8301" t="43366" r="26165" b="38900"/>
          <a:stretch/>
        </p:blipFill>
        <p:spPr>
          <a:xfrm>
            <a:off x="491231" y="4506521"/>
            <a:ext cx="11161121" cy="1698972"/>
          </a:xfrm>
          <a:prstGeom prst="rect">
            <a:avLst/>
          </a:prstGeom>
        </p:spPr>
      </p:pic>
      <p:pic>
        <p:nvPicPr>
          <p:cNvPr id="17" name="Picture 16">
            <a:extLst>
              <a:ext uri="{FF2B5EF4-FFF2-40B4-BE49-F238E27FC236}">
                <a16:creationId xmlns:a16="http://schemas.microsoft.com/office/drawing/2014/main" id="{6147609A-ED8F-4C75-873E-2B5765B57716}"/>
              </a:ext>
            </a:extLst>
          </p:cNvPr>
          <p:cNvPicPr>
            <a:picLocks noChangeAspect="1"/>
          </p:cNvPicPr>
          <p:nvPr/>
        </p:nvPicPr>
        <p:blipFill rotWithShape="1">
          <a:blip r:embed="rId3"/>
          <a:srcRect l="8083" t="45178" r="56237" b="27379"/>
          <a:stretch/>
        </p:blipFill>
        <p:spPr>
          <a:xfrm>
            <a:off x="491231" y="1417828"/>
            <a:ext cx="5604769" cy="2424921"/>
          </a:xfrm>
          <a:prstGeom prst="rect">
            <a:avLst/>
          </a:prstGeom>
        </p:spPr>
      </p:pic>
      <p:pic>
        <p:nvPicPr>
          <p:cNvPr id="19" name="Picture 18">
            <a:extLst>
              <a:ext uri="{FF2B5EF4-FFF2-40B4-BE49-F238E27FC236}">
                <a16:creationId xmlns:a16="http://schemas.microsoft.com/office/drawing/2014/main" id="{4BDEDCD4-F149-4B01-9D15-05863F97C84A}"/>
              </a:ext>
            </a:extLst>
          </p:cNvPr>
          <p:cNvPicPr>
            <a:picLocks noChangeAspect="1"/>
          </p:cNvPicPr>
          <p:nvPr/>
        </p:nvPicPr>
        <p:blipFill rotWithShape="1">
          <a:blip r:embed="rId4"/>
          <a:srcRect l="8459" t="50581" r="60971" b="41864"/>
          <a:stretch/>
        </p:blipFill>
        <p:spPr>
          <a:xfrm>
            <a:off x="6475647" y="1417828"/>
            <a:ext cx="5119555" cy="711663"/>
          </a:xfrm>
          <a:prstGeom prst="rect">
            <a:avLst/>
          </a:prstGeom>
        </p:spPr>
      </p:pic>
    </p:spTree>
    <p:extLst>
      <p:ext uri="{BB962C8B-B14F-4D97-AF65-F5344CB8AC3E}">
        <p14:creationId xmlns:p14="http://schemas.microsoft.com/office/powerpoint/2010/main" val="408587349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225081"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Column Transformer</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The </a:t>
            </a:r>
            <a:r>
              <a:rPr kumimoji="0" lang="en-US" sz="1800" i="0" u="none" strike="noStrike" kern="1200" cap="none" spc="0" normalizeH="0" baseline="0" noProof="0" dirty="0" err="1">
                <a:ln>
                  <a:noFill/>
                </a:ln>
                <a:effectLst/>
                <a:uLnTx/>
                <a:uFillTx/>
                <a:latin typeface="Century Gothic" panose="020B0502020202020204"/>
                <a:ea typeface="+mn-ea"/>
                <a:cs typeface="+mn-cs"/>
              </a:rPr>
              <a:t>colu</a:t>
            </a:r>
            <a:r>
              <a:rPr lang="en-US" sz="1800" dirty="0" err="1">
                <a:latin typeface="Century Gothic" panose="020B0502020202020204"/>
              </a:rPr>
              <a:t>mn</a:t>
            </a:r>
            <a:r>
              <a:rPr lang="en-US" sz="1800" dirty="0">
                <a:latin typeface="Century Gothic" panose="020B0502020202020204"/>
              </a:rPr>
              <a:t> transformer consists of two steps for processing the columns of the train / test sets:</a:t>
            </a: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1) The description transformer processes the text of the description column</a:t>
            </a:r>
          </a:p>
          <a:p>
            <a:pPr lvl="1"/>
            <a:r>
              <a:rPr kumimoji="0" lang="en-US" sz="1800" i="0" u="none" strike="noStrike" kern="1200" cap="none" spc="0" normalizeH="0" baseline="0" noProof="0" dirty="0">
                <a:ln>
                  <a:noFill/>
                </a:ln>
                <a:effectLst/>
                <a:uLnTx/>
                <a:uFillTx/>
                <a:latin typeface="Century Gothic" panose="020B0502020202020204"/>
                <a:ea typeface="+mn-ea"/>
                <a:cs typeface="+mn-cs"/>
              </a:rPr>
              <a:t>Punctuation and bad characters are removed</a:t>
            </a:r>
          </a:p>
          <a:p>
            <a:pPr lvl="1"/>
            <a:r>
              <a:rPr lang="en-US" sz="1800" dirty="0">
                <a:latin typeface="Century Gothic" panose="020B0502020202020204"/>
              </a:rPr>
              <a:t>Accented</a:t>
            </a:r>
            <a:r>
              <a:rPr kumimoji="0" lang="en-US" sz="1800" i="0" u="none" strike="noStrike" kern="1200" cap="none" spc="0" normalizeH="0" baseline="0" noProof="0" dirty="0">
                <a:ln>
                  <a:noFill/>
                </a:ln>
                <a:effectLst/>
                <a:uLnTx/>
                <a:uFillTx/>
                <a:latin typeface="Century Gothic" panose="020B0502020202020204"/>
                <a:ea typeface="+mn-ea"/>
                <a:cs typeface="+mn-cs"/>
              </a:rPr>
              <a:t> characters are converted to non-accented form, for </a:t>
            </a:r>
            <a:r>
              <a:rPr lang="en-US" sz="1800" dirty="0">
                <a:latin typeface="Century Gothic" panose="020B0502020202020204"/>
              </a:rPr>
              <a:t>example “Léon” </a:t>
            </a:r>
            <a:r>
              <a:rPr lang="en-GB" sz="1800" dirty="0">
                <a:latin typeface="Century Gothic" panose="020B0502020202020204"/>
              </a:rPr>
              <a:t>→ </a:t>
            </a:r>
            <a:r>
              <a:rPr lang="en-US" sz="1800" dirty="0">
                <a:latin typeface="Century Gothic" panose="020B0502020202020204"/>
              </a:rPr>
              <a:t>“Leon”</a:t>
            </a:r>
          </a:p>
          <a:p>
            <a:pPr lvl="1"/>
            <a:r>
              <a:rPr kumimoji="0" lang="en-US" sz="1800" i="0" u="none" strike="noStrike" kern="1200" cap="none" spc="0" normalizeH="0" baseline="0" noProof="0" dirty="0">
                <a:ln>
                  <a:noFill/>
                </a:ln>
                <a:effectLst/>
                <a:uLnTx/>
                <a:uFillTx/>
                <a:latin typeface="Century Gothic" panose="020B0502020202020204"/>
                <a:ea typeface="+mn-ea"/>
                <a:cs typeface="+mn-cs"/>
              </a:rPr>
              <a:t>Stop words are removed with the NLTK stop word list</a:t>
            </a:r>
          </a:p>
          <a:p>
            <a:pPr lvl="1"/>
            <a:r>
              <a:rPr kumimoji="0" lang="en-US" sz="1800" i="0" u="none" strike="noStrike" kern="1200" cap="none" spc="0" normalizeH="0" baseline="0" noProof="0" dirty="0">
                <a:ln>
                  <a:noFill/>
                </a:ln>
                <a:effectLst/>
                <a:uLnTx/>
                <a:uFillTx/>
                <a:latin typeface="Century Gothic" panose="020B0502020202020204"/>
                <a:ea typeface="+mn-ea"/>
                <a:cs typeface="+mn-cs"/>
              </a:rPr>
              <a:t>Lemmatization is applied to convert words into a form compatible with </a:t>
            </a:r>
            <a:r>
              <a:rPr kumimoji="0" lang="en-US" sz="1800" i="0" u="none" strike="noStrike" kern="1200" cap="none" spc="0" normalizeH="0" baseline="0" noProof="0" dirty="0" err="1">
                <a:ln>
                  <a:noFill/>
                </a:ln>
                <a:effectLst/>
                <a:uLnTx/>
                <a:uFillTx/>
                <a:latin typeface="Century Gothic" panose="020B0502020202020204"/>
                <a:ea typeface="+mn-ea"/>
                <a:cs typeface="+mn-cs"/>
              </a:rPr>
              <a:t>GloVe</a:t>
            </a:r>
            <a:r>
              <a:rPr kumimoji="0" lang="en-US" sz="1800" i="0" u="none" strike="noStrike" kern="1200" cap="none" spc="0" normalizeH="0" baseline="0" noProof="0" dirty="0">
                <a:ln>
                  <a:noFill/>
                </a:ln>
                <a:effectLst/>
                <a:uLnTx/>
                <a:uFillTx/>
                <a:latin typeface="Century Gothic" panose="020B0502020202020204"/>
                <a:ea typeface="+mn-ea"/>
                <a:cs typeface="+mn-cs"/>
              </a:rPr>
              <a:t> word embeddings</a:t>
            </a:r>
          </a:p>
          <a:p>
            <a:pPr marL="0" indent="0" algn="l">
              <a:buNone/>
            </a:pPr>
            <a:endParaRPr kumimoji="0" lang="en-US" sz="3600" b="1" i="0" u="none" strike="noStrike" kern="1200" cap="none" spc="0" normalizeH="0" baseline="0" noProof="0" dirty="0">
              <a:ln>
                <a:noFill/>
              </a:ln>
              <a:effectLst/>
              <a:uLnTx/>
              <a:uFillTx/>
              <a:latin typeface="Century Gothic" panose="020B0502020202020204"/>
              <a:ea typeface="+mn-ea"/>
              <a:cs typeface="+mn-cs"/>
            </a:endParaRPr>
          </a:p>
        </p:txBody>
      </p:sp>
      <p:pic>
        <p:nvPicPr>
          <p:cNvPr id="8" name="Picture 7">
            <a:extLst>
              <a:ext uri="{FF2B5EF4-FFF2-40B4-BE49-F238E27FC236}">
                <a16:creationId xmlns:a16="http://schemas.microsoft.com/office/drawing/2014/main" id="{E32F6059-F18E-4F88-A03C-356256510D27}"/>
              </a:ext>
            </a:extLst>
          </p:cNvPr>
          <p:cNvPicPr>
            <a:picLocks noChangeAspect="1"/>
          </p:cNvPicPr>
          <p:nvPr/>
        </p:nvPicPr>
        <p:blipFill rotWithShape="1">
          <a:blip r:embed="rId2"/>
          <a:srcRect l="8374" t="26796" r="71164" b="51198"/>
          <a:stretch/>
        </p:blipFill>
        <p:spPr>
          <a:xfrm>
            <a:off x="881194" y="3445147"/>
            <a:ext cx="3484123" cy="2107833"/>
          </a:xfrm>
          <a:prstGeom prst="rect">
            <a:avLst/>
          </a:prstGeom>
        </p:spPr>
      </p:pic>
      <p:pic>
        <p:nvPicPr>
          <p:cNvPr id="10" name="Picture 9">
            <a:extLst>
              <a:ext uri="{FF2B5EF4-FFF2-40B4-BE49-F238E27FC236}">
                <a16:creationId xmlns:a16="http://schemas.microsoft.com/office/drawing/2014/main" id="{B216A6CE-6E29-4C19-882B-1F5706B7DD3F}"/>
              </a:ext>
            </a:extLst>
          </p:cNvPr>
          <p:cNvPicPr>
            <a:picLocks noChangeAspect="1"/>
          </p:cNvPicPr>
          <p:nvPr/>
        </p:nvPicPr>
        <p:blipFill rotWithShape="1">
          <a:blip r:embed="rId2"/>
          <a:srcRect l="8374" t="51651" r="71310" b="26213"/>
          <a:stretch/>
        </p:blipFill>
        <p:spPr>
          <a:xfrm>
            <a:off x="5981053" y="3429000"/>
            <a:ext cx="3465440" cy="2123980"/>
          </a:xfrm>
          <a:prstGeom prst="rect">
            <a:avLst/>
          </a:prstGeom>
        </p:spPr>
      </p:pic>
      <p:sp>
        <p:nvSpPr>
          <p:cNvPr id="15" name="Arrow: Right 14">
            <a:extLst>
              <a:ext uri="{FF2B5EF4-FFF2-40B4-BE49-F238E27FC236}">
                <a16:creationId xmlns:a16="http://schemas.microsoft.com/office/drawing/2014/main" id="{0135D7ED-AB89-4CFC-A48B-F0612191E183}"/>
              </a:ext>
            </a:extLst>
          </p:cNvPr>
          <p:cNvSpPr/>
          <p:nvPr/>
        </p:nvSpPr>
        <p:spPr>
          <a:xfrm>
            <a:off x="4551748" y="4140322"/>
            <a:ext cx="1242874" cy="701336"/>
          </a:xfrm>
          <a:custGeom>
            <a:avLst/>
            <a:gdLst>
              <a:gd name="connsiteX0" fmla="*/ 0 w 1242874"/>
              <a:gd name="connsiteY0" fmla="*/ 175334 h 701336"/>
              <a:gd name="connsiteX1" fmla="*/ 437181 w 1242874"/>
              <a:gd name="connsiteY1" fmla="*/ 175334 h 701336"/>
              <a:gd name="connsiteX2" fmla="*/ 892206 w 1242874"/>
              <a:gd name="connsiteY2" fmla="*/ 175334 h 701336"/>
              <a:gd name="connsiteX3" fmla="*/ 892206 w 1242874"/>
              <a:gd name="connsiteY3" fmla="*/ 0 h 701336"/>
              <a:gd name="connsiteX4" fmla="*/ 1242874 w 1242874"/>
              <a:gd name="connsiteY4" fmla="*/ 350668 h 701336"/>
              <a:gd name="connsiteX5" fmla="*/ 892206 w 1242874"/>
              <a:gd name="connsiteY5" fmla="*/ 701336 h 701336"/>
              <a:gd name="connsiteX6" fmla="*/ 892206 w 1242874"/>
              <a:gd name="connsiteY6" fmla="*/ 526002 h 701336"/>
              <a:gd name="connsiteX7" fmla="*/ 446103 w 1242874"/>
              <a:gd name="connsiteY7" fmla="*/ 526002 h 701336"/>
              <a:gd name="connsiteX8" fmla="*/ 0 w 1242874"/>
              <a:gd name="connsiteY8" fmla="*/ 526002 h 701336"/>
              <a:gd name="connsiteX9" fmla="*/ 0 w 1242874"/>
              <a:gd name="connsiteY9" fmla="*/ 175334 h 70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2874" h="701336" fill="none" extrusionOk="0">
                <a:moveTo>
                  <a:pt x="0" y="175334"/>
                </a:moveTo>
                <a:cubicBezTo>
                  <a:pt x="108388" y="174797"/>
                  <a:pt x="326402" y="159776"/>
                  <a:pt x="437181" y="175334"/>
                </a:cubicBezTo>
                <a:cubicBezTo>
                  <a:pt x="547960" y="190892"/>
                  <a:pt x="692732" y="180247"/>
                  <a:pt x="892206" y="175334"/>
                </a:cubicBezTo>
                <a:cubicBezTo>
                  <a:pt x="886877" y="91709"/>
                  <a:pt x="887346" y="75530"/>
                  <a:pt x="892206" y="0"/>
                </a:cubicBezTo>
                <a:cubicBezTo>
                  <a:pt x="1049881" y="128935"/>
                  <a:pt x="1119760" y="225243"/>
                  <a:pt x="1242874" y="350668"/>
                </a:cubicBezTo>
                <a:cubicBezTo>
                  <a:pt x="1114992" y="507026"/>
                  <a:pt x="969840" y="598835"/>
                  <a:pt x="892206" y="701336"/>
                </a:cubicBezTo>
                <a:cubicBezTo>
                  <a:pt x="895709" y="665593"/>
                  <a:pt x="891507" y="585822"/>
                  <a:pt x="892206" y="526002"/>
                </a:cubicBezTo>
                <a:cubicBezTo>
                  <a:pt x="757122" y="522550"/>
                  <a:pt x="610219" y="509854"/>
                  <a:pt x="446103" y="526002"/>
                </a:cubicBezTo>
                <a:cubicBezTo>
                  <a:pt x="281987" y="542150"/>
                  <a:pt x="158906" y="516549"/>
                  <a:pt x="0" y="526002"/>
                </a:cubicBezTo>
                <a:cubicBezTo>
                  <a:pt x="2661" y="375502"/>
                  <a:pt x="-15270" y="269078"/>
                  <a:pt x="0" y="175334"/>
                </a:cubicBezTo>
                <a:close/>
              </a:path>
              <a:path w="1242874" h="701336" stroke="0" extrusionOk="0">
                <a:moveTo>
                  <a:pt x="0" y="175334"/>
                </a:moveTo>
                <a:cubicBezTo>
                  <a:pt x="121077" y="190444"/>
                  <a:pt x="238181" y="186481"/>
                  <a:pt x="463947" y="175334"/>
                </a:cubicBezTo>
                <a:cubicBezTo>
                  <a:pt x="689713" y="164187"/>
                  <a:pt x="688324" y="160975"/>
                  <a:pt x="892206" y="175334"/>
                </a:cubicBezTo>
                <a:cubicBezTo>
                  <a:pt x="895075" y="107772"/>
                  <a:pt x="900114" y="60167"/>
                  <a:pt x="892206" y="0"/>
                </a:cubicBezTo>
                <a:cubicBezTo>
                  <a:pt x="1002954" y="134977"/>
                  <a:pt x="1111023" y="222087"/>
                  <a:pt x="1242874" y="350668"/>
                </a:cubicBezTo>
                <a:cubicBezTo>
                  <a:pt x="1148434" y="443099"/>
                  <a:pt x="1026447" y="598506"/>
                  <a:pt x="892206" y="701336"/>
                </a:cubicBezTo>
                <a:cubicBezTo>
                  <a:pt x="897144" y="651824"/>
                  <a:pt x="886641" y="584743"/>
                  <a:pt x="892206" y="526002"/>
                </a:cubicBezTo>
                <a:cubicBezTo>
                  <a:pt x="742591" y="513603"/>
                  <a:pt x="553299" y="546230"/>
                  <a:pt x="446103" y="526002"/>
                </a:cubicBezTo>
                <a:cubicBezTo>
                  <a:pt x="338907" y="505774"/>
                  <a:pt x="191798" y="507422"/>
                  <a:pt x="0" y="526002"/>
                </a:cubicBezTo>
                <a:cubicBezTo>
                  <a:pt x="4823" y="442380"/>
                  <a:pt x="-6152" y="337935"/>
                  <a:pt x="0" y="175334"/>
                </a:cubicBezTo>
                <a:close/>
              </a:path>
            </a:pathLst>
          </a:custGeom>
          <a:solidFill>
            <a:srgbClr val="67D828"/>
          </a:solidFill>
          <a:ln w="28575">
            <a:solidFill>
              <a:schemeClr val="tx1"/>
            </a:solidFill>
            <a:extLst>
              <a:ext uri="{C807C97D-BFC1-408E-A445-0C87EB9F89A2}">
                <ask:lineSketchStyleProps xmlns:ask="http://schemas.microsoft.com/office/drawing/2018/sketchyshapes" sd="2033923519">
                  <a:prstGeom prst="rightArrow">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11259051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305349"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Column Transformer</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The </a:t>
            </a:r>
            <a:r>
              <a:rPr kumimoji="0" lang="en-US" sz="1800" i="0" u="none" strike="noStrike" kern="1200" cap="none" spc="0" normalizeH="0" baseline="0" noProof="0" dirty="0" err="1">
                <a:ln>
                  <a:noFill/>
                </a:ln>
                <a:effectLst/>
                <a:uLnTx/>
                <a:uFillTx/>
                <a:latin typeface="Century Gothic" panose="020B0502020202020204"/>
                <a:ea typeface="+mn-ea"/>
                <a:cs typeface="+mn-cs"/>
              </a:rPr>
              <a:t>colu</a:t>
            </a:r>
            <a:r>
              <a:rPr lang="en-US" sz="1800" dirty="0" err="1">
                <a:latin typeface="Century Gothic" panose="020B0502020202020204"/>
              </a:rPr>
              <a:t>mn</a:t>
            </a:r>
            <a:r>
              <a:rPr lang="en-US" sz="1800" dirty="0">
                <a:latin typeface="Century Gothic" panose="020B0502020202020204"/>
              </a:rPr>
              <a:t> transformer consists of two steps for processing the columns of the train / test sets:</a:t>
            </a:r>
            <a:endParaRPr kumimoji="0" lang="en-US" sz="1800" i="0" u="none" strike="noStrike" kern="1200" cap="none" spc="0" normalizeH="0" baseline="0" noProof="0" dirty="0">
              <a:ln>
                <a:noFill/>
              </a:ln>
              <a:effectLst/>
              <a:uLnTx/>
              <a:uFillTx/>
              <a:latin typeface="Century Gothic" panose="020B0502020202020204"/>
              <a:ea typeface="+mn-ea"/>
              <a:cs typeface="+mn-cs"/>
            </a:endParaRPr>
          </a:p>
          <a:p>
            <a:pPr marL="0" indent="0" algn="l">
              <a:buNone/>
            </a:pPr>
            <a:r>
              <a:rPr lang="en-US" sz="1800" dirty="0">
                <a:latin typeface="Century Gothic" panose="020B0502020202020204"/>
              </a:rPr>
              <a:t>2</a:t>
            </a:r>
            <a:r>
              <a:rPr kumimoji="0" lang="en-US" sz="1800" i="0" u="none" strike="noStrike" kern="1200" cap="none" spc="0" normalizeH="0" baseline="0" noProof="0" dirty="0">
                <a:ln>
                  <a:noFill/>
                </a:ln>
                <a:effectLst/>
                <a:uLnTx/>
                <a:uFillTx/>
                <a:latin typeface="Century Gothic" panose="020B0502020202020204"/>
                <a:ea typeface="+mn-ea"/>
                <a:cs typeface="+mn-cs"/>
              </a:rPr>
              <a:t>) The genre transformer converts the genre column to a form suitable for classifier training</a:t>
            </a:r>
          </a:p>
          <a:p>
            <a:pPr lvl="1"/>
            <a:r>
              <a:rPr kumimoji="0" lang="en-US" sz="1800" i="0" u="none" strike="noStrike" kern="1200" cap="none" spc="0" normalizeH="0" baseline="0" noProof="0" dirty="0">
                <a:ln>
                  <a:noFill/>
                </a:ln>
                <a:effectLst/>
                <a:uLnTx/>
                <a:uFillTx/>
                <a:latin typeface="Century Gothic" panose="020B0502020202020204"/>
                <a:ea typeface="+mn-ea"/>
                <a:cs typeface="+mn-cs"/>
              </a:rPr>
              <a:t>Each list of genres is converted to a </a:t>
            </a:r>
            <a:r>
              <a:rPr lang="en-US" sz="1800" dirty="0">
                <a:latin typeface="Century Gothic" panose="020B0502020202020204"/>
              </a:rPr>
              <a:t>multi-hot binary representation</a:t>
            </a:r>
          </a:p>
          <a:p>
            <a:pPr lvl="1"/>
            <a:r>
              <a:rPr lang="en-US" sz="1800" dirty="0">
                <a:latin typeface="Century Gothic" panose="020B0502020202020204"/>
              </a:rPr>
              <a:t>The </a:t>
            </a:r>
            <a:r>
              <a:rPr lang="en-US" sz="1800" dirty="0" err="1">
                <a:latin typeface="Century Gothic" panose="020B0502020202020204"/>
              </a:rPr>
              <a:t>MultiLabelBinarizer</a:t>
            </a:r>
            <a:r>
              <a:rPr lang="en-US" sz="1800" dirty="0">
                <a:latin typeface="Century Gothic" panose="020B0502020202020204"/>
              </a:rPr>
              <a:t> is saved to file to be used again by the web server for converting model predictions to genres</a:t>
            </a:r>
          </a:p>
        </p:txBody>
      </p:sp>
      <p:pic>
        <p:nvPicPr>
          <p:cNvPr id="12" name="Picture 11">
            <a:extLst>
              <a:ext uri="{FF2B5EF4-FFF2-40B4-BE49-F238E27FC236}">
                <a16:creationId xmlns:a16="http://schemas.microsoft.com/office/drawing/2014/main" id="{8A7D83B4-AD21-4C49-8BCF-B54BE06A0491}"/>
              </a:ext>
            </a:extLst>
          </p:cNvPr>
          <p:cNvPicPr>
            <a:picLocks noChangeAspect="1"/>
          </p:cNvPicPr>
          <p:nvPr/>
        </p:nvPicPr>
        <p:blipFill rotWithShape="1">
          <a:blip r:embed="rId2"/>
          <a:srcRect l="8083" t="30938" r="80703" b="47055"/>
          <a:stretch/>
        </p:blipFill>
        <p:spPr>
          <a:xfrm>
            <a:off x="862144" y="2944760"/>
            <a:ext cx="1926456" cy="2126606"/>
          </a:xfrm>
          <a:prstGeom prst="rect">
            <a:avLst/>
          </a:prstGeom>
        </p:spPr>
      </p:pic>
      <p:pic>
        <p:nvPicPr>
          <p:cNvPr id="14" name="Picture 13">
            <a:extLst>
              <a:ext uri="{FF2B5EF4-FFF2-40B4-BE49-F238E27FC236}">
                <a16:creationId xmlns:a16="http://schemas.microsoft.com/office/drawing/2014/main" id="{48E80609-46D0-484F-BA72-F275306F660D}"/>
              </a:ext>
            </a:extLst>
          </p:cNvPr>
          <p:cNvPicPr>
            <a:picLocks noChangeAspect="1"/>
          </p:cNvPicPr>
          <p:nvPr/>
        </p:nvPicPr>
        <p:blipFill rotWithShape="1">
          <a:blip r:embed="rId2"/>
          <a:srcRect l="7938" t="55771" r="82572" b="21941"/>
          <a:stretch/>
        </p:blipFill>
        <p:spPr>
          <a:xfrm>
            <a:off x="4354028" y="2947386"/>
            <a:ext cx="1607845" cy="2123980"/>
          </a:xfrm>
          <a:prstGeom prst="rect">
            <a:avLst/>
          </a:prstGeom>
        </p:spPr>
      </p:pic>
      <p:sp>
        <p:nvSpPr>
          <p:cNvPr id="15" name="Arrow: Right 14">
            <a:extLst>
              <a:ext uri="{FF2B5EF4-FFF2-40B4-BE49-F238E27FC236}">
                <a16:creationId xmlns:a16="http://schemas.microsoft.com/office/drawing/2014/main" id="{0135D7ED-AB89-4CFC-A48B-F0612191E183}"/>
              </a:ext>
            </a:extLst>
          </p:cNvPr>
          <p:cNvSpPr/>
          <p:nvPr/>
        </p:nvSpPr>
        <p:spPr>
          <a:xfrm>
            <a:off x="2970228" y="3657395"/>
            <a:ext cx="1242874" cy="701336"/>
          </a:xfrm>
          <a:custGeom>
            <a:avLst/>
            <a:gdLst>
              <a:gd name="connsiteX0" fmla="*/ 0 w 1242874"/>
              <a:gd name="connsiteY0" fmla="*/ 175334 h 701336"/>
              <a:gd name="connsiteX1" fmla="*/ 437181 w 1242874"/>
              <a:gd name="connsiteY1" fmla="*/ 175334 h 701336"/>
              <a:gd name="connsiteX2" fmla="*/ 892206 w 1242874"/>
              <a:gd name="connsiteY2" fmla="*/ 175334 h 701336"/>
              <a:gd name="connsiteX3" fmla="*/ 892206 w 1242874"/>
              <a:gd name="connsiteY3" fmla="*/ 0 h 701336"/>
              <a:gd name="connsiteX4" fmla="*/ 1242874 w 1242874"/>
              <a:gd name="connsiteY4" fmla="*/ 350668 h 701336"/>
              <a:gd name="connsiteX5" fmla="*/ 892206 w 1242874"/>
              <a:gd name="connsiteY5" fmla="*/ 701336 h 701336"/>
              <a:gd name="connsiteX6" fmla="*/ 892206 w 1242874"/>
              <a:gd name="connsiteY6" fmla="*/ 526002 h 701336"/>
              <a:gd name="connsiteX7" fmla="*/ 446103 w 1242874"/>
              <a:gd name="connsiteY7" fmla="*/ 526002 h 701336"/>
              <a:gd name="connsiteX8" fmla="*/ 0 w 1242874"/>
              <a:gd name="connsiteY8" fmla="*/ 526002 h 701336"/>
              <a:gd name="connsiteX9" fmla="*/ 0 w 1242874"/>
              <a:gd name="connsiteY9" fmla="*/ 175334 h 701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2874" h="701336" fill="none" extrusionOk="0">
                <a:moveTo>
                  <a:pt x="0" y="175334"/>
                </a:moveTo>
                <a:cubicBezTo>
                  <a:pt x="108388" y="174797"/>
                  <a:pt x="326402" y="159776"/>
                  <a:pt x="437181" y="175334"/>
                </a:cubicBezTo>
                <a:cubicBezTo>
                  <a:pt x="547960" y="190892"/>
                  <a:pt x="692732" y="180247"/>
                  <a:pt x="892206" y="175334"/>
                </a:cubicBezTo>
                <a:cubicBezTo>
                  <a:pt x="886877" y="91709"/>
                  <a:pt x="887346" y="75530"/>
                  <a:pt x="892206" y="0"/>
                </a:cubicBezTo>
                <a:cubicBezTo>
                  <a:pt x="1049881" y="128935"/>
                  <a:pt x="1119760" y="225243"/>
                  <a:pt x="1242874" y="350668"/>
                </a:cubicBezTo>
                <a:cubicBezTo>
                  <a:pt x="1114992" y="507026"/>
                  <a:pt x="969840" y="598835"/>
                  <a:pt x="892206" y="701336"/>
                </a:cubicBezTo>
                <a:cubicBezTo>
                  <a:pt x="895709" y="665593"/>
                  <a:pt x="891507" y="585822"/>
                  <a:pt x="892206" y="526002"/>
                </a:cubicBezTo>
                <a:cubicBezTo>
                  <a:pt x="757122" y="522550"/>
                  <a:pt x="610219" y="509854"/>
                  <a:pt x="446103" y="526002"/>
                </a:cubicBezTo>
                <a:cubicBezTo>
                  <a:pt x="281987" y="542150"/>
                  <a:pt x="158906" y="516549"/>
                  <a:pt x="0" y="526002"/>
                </a:cubicBezTo>
                <a:cubicBezTo>
                  <a:pt x="2661" y="375502"/>
                  <a:pt x="-15270" y="269078"/>
                  <a:pt x="0" y="175334"/>
                </a:cubicBezTo>
                <a:close/>
              </a:path>
              <a:path w="1242874" h="701336" stroke="0" extrusionOk="0">
                <a:moveTo>
                  <a:pt x="0" y="175334"/>
                </a:moveTo>
                <a:cubicBezTo>
                  <a:pt x="121077" y="190444"/>
                  <a:pt x="238181" y="186481"/>
                  <a:pt x="463947" y="175334"/>
                </a:cubicBezTo>
                <a:cubicBezTo>
                  <a:pt x="689713" y="164187"/>
                  <a:pt x="688324" y="160975"/>
                  <a:pt x="892206" y="175334"/>
                </a:cubicBezTo>
                <a:cubicBezTo>
                  <a:pt x="895075" y="107772"/>
                  <a:pt x="900114" y="60167"/>
                  <a:pt x="892206" y="0"/>
                </a:cubicBezTo>
                <a:cubicBezTo>
                  <a:pt x="1002954" y="134977"/>
                  <a:pt x="1111023" y="222087"/>
                  <a:pt x="1242874" y="350668"/>
                </a:cubicBezTo>
                <a:cubicBezTo>
                  <a:pt x="1148434" y="443099"/>
                  <a:pt x="1026447" y="598506"/>
                  <a:pt x="892206" y="701336"/>
                </a:cubicBezTo>
                <a:cubicBezTo>
                  <a:pt x="897144" y="651824"/>
                  <a:pt x="886641" y="584743"/>
                  <a:pt x="892206" y="526002"/>
                </a:cubicBezTo>
                <a:cubicBezTo>
                  <a:pt x="742591" y="513603"/>
                  <a:pt x="553299" y="546230"/>
                  <a:pt x="446103" y="526002"/>
                </a:cubicBezTo>
                <a:cubicBezTo>
                  <a:pt x="338907" y="505774"/>
                  <a:pt x="191798" y="507422"/>
                  <a:pt x="0" y="526002"/>
                </a:cubicBezTo>
                <a:cubicBezTo>
                  <a:pt x="4823" y="442380"/>
                  <a:pt x="-6152" y="337935"/>
                  <a:pt x="0" y="175334"/>
                </a:cubicBezTo>
                <a:close/>
              </a:path>
            </a:pathLst>
          </a:custGeom>
          <a:solidFill>
            <a:srgbClr val="67D828"/>
          </a:solidFill>
          <a:ln w="28575">
            <a:solidFill>
              <a:schemeClr val="tx1"/>
            </a:solidFill>
            <a:extLst>
              <a:ext uri="{C807C97D-BFC1-408E-A445-0C87EB9F89A2}">
                <ask:lineSketchStyleProps xmlns:ask="http://schemas.microsoft.com/office/drawing/2018/sketchyshapes" sd="2033923519">
                  <a:prstGeom prst="rightArrow">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730258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305349"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Post-processor Transformer</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After calling the column transformer, columns are joined together again as a </a:t>
            </a:r>
            <a:r>
              <a:rPr kumimoji="0" lang="en-US" sz="1800" i="0" u="none" strike="noStrike" kern="1200" cap="none" spc="0" normalizeH="0" baseline="0" noProof="0" dirty="0" err="1">
                <a:ln>
                  <a:noFill/>
                </a:ln>
                <a:effectLst/>
                <a:uLnTx/>
                <a:uFillTx/>
                <a:latin typeface="Century Gothic" panose="020B0502020202020204"/>
                <a:ea typeface="+mn-ea"/>
                <a:cs typeface="+mn-cs"/>
              </a:rPr>
              <a:t>dataframe</a:t>
            </a:r>
            <a:r>
              <a:rPr kumimoji="0" lang="en-US" sz="1800" i="0" u="none" strike="noStrike" kern="1200" cap="none" spc="0" normalizeH="0" baseline="0" noProof="0" dirty="0">
                <a:ln>
                  <a:noFill/>
                </a:ln>
                <a:effectLst/>
                <a:uLnTx/>
                <a:uFillTx/>
                <a:latin typeface="Century Gothic" panose="020B0502020202020204"/>
                <a:ea typeface="+mn-ea"/>
                <a:cs typeface="+mn-cs"/>
              </a:rPr>
              <a:t>, and the post-processor transformer is called:</a:t>
            </a:r>
          </a:p>
          <a:p>
            <a:r>
              <a:rPr kumimoji="0" lang="en-US" sz="1800" i="0" u="none" strike="noStrike" kern="1200" cap="none" spc="0" normalizeH="0" baseline="0" noProof="0" dirty="0">
                <a:ln>
                  <a:noFill/>
                </a:ln>
                <a:effectLst/>
                <a:uLnTx/>
                <a:uFillTx/>
                <a:latin typeface="Century Gothic" panose="020B0502020202020204"/>
                <a:ea typeface="+mn-ea"/>
                <a:cs typeface="+mn-cs"/>
              </a:rPr>
              <a:t>Unsuitable samples are dropped that do not contain a minimum number of words due to stop word removal</a:t>
            </a:r>
          </a:p>
          <a:p>
            <a:r>
              <a:rPr lang="en-US" sz="1800" dirty="0" err="1">
                <a:latin typeface="Century Gothic" panose="020B0502020202020204"/>
              </a:rPr>
              <a:t>TorchText</a:t>
            </a:r>
            <a:r>
              <a:rPr lang="en-US" sz="1800" dirty="0">
                <a:latin typeface="Century Gothic" panose="020B0502020202020204"/>
              </a:rPr>
              <a:t> fields are constructed, and the data</a:t>
            </a:r>
            <a:r>
              <a:rPr kumimoji="0" lang="en-US" sz="1800" i="0" u="none" strike="noStrike" kern="1200" cap="none" spc="0" normalizeH="0" baseline="0" noProof="0" dirty="0">
                <a:ln>
                  <a:noFill/>
                </a:ln>
                <a:effectLst/>
                <a:uLnTx/>
                <a:uFillTx/>
                <a:latin typeface="Century Gothic" panose="020B0502020202020204"/>
                <a:ea typeface="+mn-ea"/>
                <a:cs typeface="+mn-cs"/>
              </a:rPr>
              <a:t> converted into a </a:t>
            </a:r>
            <a:r>
              <a:rPr kumimoji="0" lang="en-US" sz="1800" i="0" u="none" strike="noStrike" kern="1200" cap="none" spc="0" normalizeH="0" baseline="0" noProof="0" dirty="0" err="1">
                <a:ln>
                  <a:noFill/>
                </a:ln>
                <a:effectLst/>
                <a:uLnTx/>
                <a:uFillTx/>
                <a:latin typeface="Century Gothic" panose="020B0502020202020204"/>
                <a:ea typeface="+mn-ea"/>
                <a:cs typeface="+mn-cs"/>
              </a:rPr>
              <a:t>TorchText</a:t>
            </a:r>
            <a:r>
              <a:rPr kumimoji="0" lang="en-US" sz="1800" i="0" u="none" strike="noStrike" kern="1200" cap="none" spc="0" normalizeH="0" baseline="0" noProof="0" dirty="0">
                <a:ln>
                  <a:noFill/>
                </a:ln>
                <a:effectLst/>
                <a:uLnTx/>
                <a:uFillTx/>
                <a:latin typeface="Century Gothic" panose="020B0502020202020204"/>
                <a:ea typeface="+mn-ea"/>
                <a:cs typeface="+mn-cs"/>
              </a:rPr>
              <a:t> dataset so that the model knows how to handle each part of the data</a:t>
            </a:r>
          </a:p>
          <a:p>
            <a:r>
              <a:rPr lang="en-US" sz="1800" dirty="0">
                <a:latin typeface="Century Gothic" panose="020B0502020202020204"/>
              </a:rPr>
              <a:t>Some model parameters are returned such as the vocabulary size, number of classes, </a:t>
            </a:r>
            <a:r>
              <a:rPr lang="en-US" sz="1800" dirty="0" err="1">
                <a:latin typeface="Century Gothic" panose="020B0502020202020204"/>
              </a:rPr>
              <a:t>GloVe</a:t>
            </a:r>
            <a:r>
              <a:rPr lang="en-US" sz="1800" dirty="0">
                <a:latin typeface="Century Gothic" panose="020B0502020202020204"/>
              </a:rPr>
              <a:t> pre-trained word embeddings and padding and unknown token indexes</a:t>
            </a:r>
          </a:p>
        </p:txBody>
      </p:sp>
      <p:pic>
        <p:nvPicPr>
          <p:cNvPr id="6" name="Picture 5">
            <a:extLst>
              <a:ext uri="{FF2B5EF4-FFF2-40B4-BE49-F238E27FC236}">
                <a16:creationId xmlns:a16="http://schemas.microsoft.com/office/drawing/2014/main" id="{5FA012F8-9F6A-4FFB-8848-6EC1B165805B}"/>
              </a:ext>
            </a:extLst>
          </p:cNvPr>
          <p:cNvPicPr>
            <a:picLocks noChangeAspect="1"/>
          </p:cNvPicPr>
          <p:nvPr/>
        </p:nvPicPr>
        <p:blipFill rotWithShape="1">
          <a:blip r:embed="rId2"/>
          <a:srcRect l="8281" t="50972" r="67266" b="24444"/>
          <a:stretch/>
        </p:blipFill>
        <p:spPr>
          <a:xfrm>
            <a:off x="614494" y="3519401"/>
            <a:ext cx="4591050" cy="2596218"/>
          </a:xfrm>
          <a:prstGeom prst="rect">
            <a:avLst/>
          </a:prstGeom>
        </p:spPr>
      </p:pic>
    </p:spTree>
    <p:extLst>
      <p:ext uri="{BB962C8B-B14F-4D97-AF65-F5344CB8AC3E}">
        <p14:creationId xmlns:p14="http://schemas.microsoft.com/office/powerpoint/2010/main" val="366961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305349"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Model Transformer</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The final step is the model transformer.</a:t>
            </a: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Calling </a:t>
            </a:r>
            <a:r>
              <a:rPr kumimoji="0" lang="en-US" sz="1800" i="0" u="none" strike="noStrike" kern="1200" cap="none" spc="0" normalizeH="0" baseline="0" noProof="0" dirty="0" err="1">
                <a:ln>
                  <a:noFill/>
                </a:ln>
                <a:effectLst/>
                <a:uLnTx/>
                <a:uFillTx/>
                <a:latin typeface="Century Gothic" panose="020B0502020202020204"/>
                <a:ea typeface="+mn-ea"/>
                <a:cs typeface="+mn-cs"/>
              </a:rPr>
              <a:t>fit_transform</a:t>
            </a:r>
            <a:r>
              <a:rPr kumimoji="0" lang="en-US" sz="1800" i="0" u="none" strike="noStrike" kern="1200" cap="none" spc="0" normalizeH="0" baseline="0" noProof="0" dirty="0">
                <a:ln>
                  <a:noFill/>
                </a:ln>
                <a:effectLst/>
                <a:uLnTx/>
                <a:uFillTx/>
                <a:latin typeface="Century Gothic" panose="020B0502020202020204"/>
                <a:ea typeface="+mn-ea"/>
                <a:cs typeface="+mn-cs"/>
              </a:rPr>
              <a:t> on the pipeline with training data will:</a:t>
            </a:r>
          </a:p>
          <a:p>
            <a:r>
              <a:rPr kumimoji="0" lang="en-US" sz="1800" i="0" u="none" strike="noStrike" kern="1200" cap="none" spc="0" normalizeH="0" baseline="0" noProof="0" dirty="0">
                <a:ln>
                  <a:noFill/>
                </a:ln>
                <a:effectLst/>
                <a:uLnTx/>
                <a:uFillTx/>
                <a:latin typeface="Century Gothic" panose="020B0502020202020204"/>
                <a:ea typeface="+mn-ea"/>
                <a:cs typeface="+mn-cs"/>
              </a:rPr>
              <a:t>Split processed data into training and validation sets using k-fold cross validation</a:t>
            </a:r>
          </a:p>
          <a:p>
            <a:r>
              <a:rPr kumimoji="0" lang="en-US" sz="1800" i="0" u="none" strike="noStrike" kern="1200" cap="none" spc="0" normalizeH="0" baseline="0" noProof="0" dirty="0">
                <a:ln>
                  <a:noFill/>
                </a:ln>
                <a:effectLst/>
                <a:uLnTx/>
                <a:uFillTx/>
                <a:latin typeface="Century Gothic" panose="020B0502020202020204"/>
                <a:ea typeface="+mn-ea"/>
                <a:cs typeface="+mn-cs"/>
              </a:rPr>
              <a:t>Batch the data</a:t>
            </a:r>
          </a:p>
          <a:p>
            <a:r>
              <a:rPr kumimoji="0" lang="en-US" sz="1800" i="0" u="none" strike="noStrike" kern="1200" cap="none" spc="0" normalizeH="0" baseline="0" noProof="0" dirty="0">
                <a:ln>
                  <a:noFill/>
                </a:ln>
                <a:effectLst/>
                <a:uLnTx/>
                <a:uFillTx/>
                <a:latin typeface="Century Gothic" panose="020B0502020202020204"/>
                <a:ea typeface="+mn-ea"/>
                <a:cs typeface="+mn-cs"/>
              </a:rPr>
              <a:t>Create and train a new model</a:t>
            </a:r>
          </a:p>
        </p:txBody>
      </p:sp>
      <p:pic>
        <p:nvPicPr>
          <p:cNvPr id="7" name="Picture 6">
            <a:extLst>
              <a:ext uri="{FF2B5EF4-FFF2-40B4-BE49-F238E27FC236}">
                <a16:creationId xmlns:a16="http://schemas.microsoft.com/office/drawing/2014/main" id="{0AE0FCAF-7EB8-4F24-8CD1-C2BFB373049F}"/>
              </a:ext>
            </a:extLst>
          </p:cNvPr>
          <p:cNvPicPr>
            <a:picLocks noChangeAspect="1"/>
          </p:cNvPicPr>
          <p:nvPr/>
        </p:nvPicPr>
        <p:blipFill rotWithShape="1">
          <a:blip r:embed="rId2"/>
          <a:srcRect l="8439" t="47083" r="55312" b="36944"/>
          <a:stretch/>
        </p:blipFill>
        <p:spPr>
          <a:xfrm>
            <a:off x="395419" y="3048590"/>
            <a:ext cx="6072056" cy="1504929"/>
          </a:xfrm>
          <a:prstGeom prst="rect">
            <a:avLst/>
          </a:prstGeom>
        </p:spPr>
      </p:pic>
    </p:spTree>
    <p:extLst>
      <p:ext uri="{BB962C8B-B14F-4D97-AF65-F5344CB8AC3E}">
        <p14:creationId xmlns:p14="http://schemas.microsoft.com/office/powerpoint/2010/main" val="545149707"/>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C706A1E-3D5E-4070-AE7A-67DCFE077E1B}"/>
              </a:ext>
            </a:extLst>
          </p:cNvPr>
          <p:cNvSpPr/>
          <p:nvPr/>
        </p:nvSpPr>
        <p:spPr>
          <a:xfrm>
            <a:off x="0" y="6383443"/>
            <a:ext cx="12192000" cy="363586"/>
          </a:xfrm>
          <a:prstGeom prst="rect">
            <a:avLst/>
          </a:prstGeom>
          <a:solidFill>
            <a:srgbClr val="67D8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4" name="Subtitle 2">
            <a:extLst>
              <a:ext uri="{FF2B5EF4-FFF2-40B4-BE49-F238E27FC236}">
                <a16:creationId xmlns:a16="http://schemas.microsoft.com/office/drawing/2014/main" id="{9F8C4031-14E1-4F12-8E91-3A9AC78124B7}"/>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Tom</a:t>
            </a:r>
            <a:endParaRPr lang="en-GB" sz="2000" dirty="0">
              <a:solidFill>
                <a:schemeClr val="bg1"/>
              </a:solidFill>
              <a:latin typeface="+mj-lt"/>
              <a:ea typeface="+mj-ea"/>
              <a:cs typeface="+mj-cs"/>
            </a:endParaRPr>
          </a:p>
        </p:txBody>
      </p:sp>
      <p:sp>
        <p:nvSpPr>
          <p:cNvPr id="5" name="Subtitle 2">
            <a:extLst>
              <a:ext uri="{FF2B5EF4-FFF2-40B4-BE49-F238E27FC236}">
                <a16:creationId xmlns:a16="http://schemas.microsoft.com/office/drawing/2014/main" id="{BF5E9F7E-5263-4801-B550-E181C49CBE1F}"/>
              </a:ext>
            </a:extLst>
          </p:cNvPr>
          <p:cNvSpPr txBox="1">
            <a:spLocks/>
          </p:cNvSpPr>
          <p:nvPr/>
        </p:nvSpPr>
        <p:spPr>
          <a:xfrm>
            <a:off x="395419" y="371142"/>
            <a:ext cx="11305349" cy="551475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Model Transformer</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The final step is the model transformer.</a:t>
            </a:r>
          </a:p>
          <a:p>
            <a:pPr marL="0" indent="0" algn="l">
              <a:buNone/>
            </a:pPr>
            <a:r>
              <a:rPr kumimoji="0" lang="en-US" sz="1800" i="0" u="none" strike="noStrike" kern="1200" cap="none" spc="0" normalizeH="0" baseline="0" noProof="0" dirty="0">
                <a:ln>
                  <a:noFill/>
                </a:ln>
                <a:effectLst/>
                <a:uLnTx/>
                <a:uFillTx/>
                <a:latin typeface="Century Gothic" panose="020B0502020202020204"/>
                <a:ea typeface="+mn-ea"/>
                <a:cs typeface="+mn-cs"/>
              </a:rPr>
              <a:t>Calling predict on the pipeline with testing data will:</a:t>
            </a:r>
          </a:p>
          <a:p>
            <a:r>
              <a:rPr kumimoji="0" lang="en-US" sz="1800" i="0" u="none" strike="noStrike" kern="1200" cap="none" spc="0" normalizeH="0" baseline="0" noProof="0" dirty="0">
                <a:ln>
                  <a:noFill/>
                </a:ln>
                <a:effectLst/>
                <a:uLnTx/>
                <a:uFillTx/>
                <a:latin typeface="Century Gothic" panose="020B0502020202020204"/>
                <a:ea typeface="+mn-ea"/>
                <a:cs typeface="+mn-cs"/>
              </a:rPr>
              <a:t>Load the classifier from file</a:t>
            </a:r>
          </a:p>
          <a:p>
            <a:r>
              <a:rPr lang="en-US" sz="1800" dirty="0">
                <a:latin typeface="Century Gothic" panose="020B0502020202020204"/>
              </a:rPr>
              <a:t>Batch the processed test data</a:t>
            </a:r>
          </a:p>
          <a:p>
            <a:r>
              <a:rPr lang="en-US" sz="1800" dirty="0">
                <a:latin typeface="Century Gothic" panose="020B0502020202020204"/>
              </a:rPr>
              <a:t>Test the model and return results</a:t>
            </a:r>
          </a:p>
        </p:txBody>
      </p:sp>
      <p:pic>
        <p:nvPicPr>
          <p:cNvPr id="6" name="Picture 5">
            <a:extLst>
              <a:ext uri="{FF2B5EF4-FFF2-40B4-BE49-F238E27FC236}">
                <a16:creationId xmlns:a16="http://schemas.microsoft.com/office/drawing/2014/main" id="{6A9C9115-31E8-4363-B89C-13F0B7B13280}"/>
              </a:ext>
            </a:extLst>
          </p:cNvPr>
          <p:cNvPicPr>
            <a:picLocks noChangeAspect="1"/>
          </p:cNvPicPr>
          <p:nvPr/>
        </p:nvPicPr>
        <p:blipFill rotWithShape="1">
          <a:blip r:embed="rId2"/>
          <a:srcRect l="8308" t="50875" r="62902" b="45280"/>
          <a:stretch/>
        </p:blipFill>
        <p:spPr>
          <a:xfrm>
            <a:off x="395419" y="3233888"/>
            <a:ext cx="5195756" cy="390224"/>
          </a:xfrm>
          <a:prstGeom prst="rect">
            <a:avLst/>
          </a:prstGeom>
        </p:spPr>
      </p:pic>
    </p:spTree>
    <p:extLst>
      <p:ext uri="{BB962C8B-B14F-4D97-AF65-F5344CB8AC3E}">
        <p14:creationId xmlns:p14="http://schemas.microsoft.com/office/powerpoint/2010/main" val="335392273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2">
            <a:extLst>
              <a:ext uri="{FF2B5EF4-FFF2-40B4-BE49-F238E27FC236}">
                <a16:creationId xmlns:a16="http://schemas.microsoft.com/office/drawing/2014/main" id="{0CB02BB0-B403-4ED4-944A-0E6CDD1C685B}"/>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Selecting the Best Model Architecture</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lang="en-US" sz="1800" dirty="0">
                <a:latin typeface="Century Gothic" panose="020B0502020202020204"/>
              </a:rPr>
              <a:t>To select the architecture to deploy, we compared models from the individual coursework.</a:t>
            </a:r>
          </a:p>
          <a:p>
            <a:pPr marL="0" indent="0" algn="l">
              <a:buNone/>
            </a:pPr>
            <a:r>
              <a:rPr lang="en-US" sz="1800" dirty="0">
                <a:latin typeface="Century Gothic" panose="020B0502020202020204"/>
              </a:rPr>
              <a:t>Across the group, we covered: CNN, LSTM, transformers, SVM and One-vs-Rest classifiers.</a:t>
            </a:r>
          </a:p>
          <a:p>
            <a:pPr marL="0" indent="0" algn="l">
              <a:buNone/>
            </a:pPr>
            <a:r>
              <a:rPr lang="en-US" sz="1800" dirty="0">
                <a:latin typeface="Century Gothic" panose="020B0502020202020204"/>
              </a:rPr>
              <a:t>LSTM and transformer worked best with word embeddings so were compared further.</a:t>
            </a:r>
          </a:p>
          <a:p>
            <a:pPr marL="0" indent="0" algn="l">
              <a:buNone/>
            </a:pPr>
            <a:r>
              <a:rPr lang="en-US" sz="1800" dirty="0">
                <a:latin typeface="Century Gothic" panose="020B0502020202020204"/>
              </a:rPr>
              <a:t>Using the same test data and pre-processing, the transformer got 23.8% test accuracy, compared to the LSTM’s 27%.</a:t>
            </a:r>
          </a:p>
          <a:p>
            <a:pPr marL="0" indent="0" algn="l">
              <a:buNone/>
            </a:pPr>
            <a:r>
              <a:rPr lang="en-US" sz="1800" dirty="0">
                <a:latin typeface="Century Gothic" panose="020B0502020202020204"/>
              </a:rPr>
              <a:t>Therefore, the LSTM was selected to include in the pipeline.</a:t>
            </a:r>
          </a:p>
        </p:txBody>
      </p:sp>
      <p:sp>
        <p:nvSpPr>
          <p:cNvPr id="10" name="Rectangle 9">
            <a:extLst>
              <a:ext uri="{FF2B5EF4-FFF2-40B4-BE49-F238E27FC236}">
                <a16:creationId xmlns:a16="http://schemas.microsoft.com/office/drawing/2014/main" id="{DF143F52-D0D4-433B-8A51-EC8C5684D37F}"/>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11" name="Subtitle 2">
            <a:extLst>
              <a:ext uri="{FF2B5EF4-FFF2-40B4-BE49-F238E27FC236}">
                <a16:creationId xmlns:a16="http://schemas.microsoft.com/office/drawing/2014/main" id="{E3DC1C0E-863C-4794-9BEE-0CC223F8ACB6}"/>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spTree>
    <p:extLst>
      <p:ext uri="{BB962C8B-B14F-4D97-AF65-F5344CB8AC3E}">
        <p14:creationId xmlns:p14="http://schemas.microsoft.com/office/powerpoint/2010/main" val="1885415639"/>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ubtitle 2">
            <a:extLst>
              <a:ext uri="{FF2B5EF4-FFF2-40B4-BE49-F238E27FC236}">
                <a16:creationId xmlns:a16="http://schemas.microsoft.com/office/drawing/2014/main" id="{81E80408-5B29-4BB5-A442-571B7377D48E}"/>
              </a:ext>
            </a:extLst>
          </p:cNvPr>
          <p:cNvSpPr txBox="1">
            <a:spLocks/>
          </p:cNvSpPr>
          <p:nvPr/>
        </p:nvSpPr>
        <p:spPr>
          <a:xfrm>
            <a:off x="395419" y="371142"/>
            <a:ext cx="11358615" cy="509750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3600" b="1" dirty="0">
                <a:latin typeface="Century Gothic" panose="020B0502020202020204"/>
              </a:rPr>
              <a:t>Sample Distribution</a:t>
            </a:r>
            <a:endParaRPr kumimoji="0" lang="en-GB" sz="6000" b="1" i="0" u="none" strike="noStrike" kern="1200" cap="none" spc="0" normalizeH="0" baseline="0" noProof="0" dirty="0">
              <a:ln>
                <a:noFill/>
              </a:ln>
              <a:effectLst/>
              <a:uLnTx/>
              <a:uFillTx/>
              <a:latin typeface="+mj-lt"/>
              <a:ea typeface="+mj-ea"/>
              <a:cs typeface="+mj-cs"/>
            </a:endParaRPr>
          </a:p>
          <a:p>
            <a:pPr marL="0" indent="0" algn="l">
              <a:buNone/>
            </a:pPr>
            <a:r>
              <a:rPr lang="en-US" sz="1800" dirty="0">
                <a:latin typeface="Century Gothic" panose="020B0502020202020204"/>
              </a:rPr>
              <a:t>An issue we discovered were that not all genres have many samples and so some sample had to be removed.</a:t>
            </a:r>
          </a:p>
          <a:p>
            <a:pPr marL="0" indent="0" algn="l">
              <a:buNone/>
            </a:pPr>
            <a:r>
              <a:rPr lang="en-US" sz="1800" dirty="0">
                <a:latin typeface="Century Gothic" panose="020B0502020202020204"/>
              </a:rPr>
              <a:t>However, this still left a bad distribution that caused the model to be good at predicting the most common genres drama and comedy, but rarely predicting rarer ones such as romance or crime.</a:t>
            </a:r>
          </a:p>
        </p:txBody>
      </p:sp>
      <p:sp>
        <p:nvSpPr>
          <p:cNvPr id="6" name="Rectangle 5">
            <a:extLst>
              <a:ext uri="{FF2B5EF4-FFF2-40B4-BE49-F238E27FC236}">
                <a16:creationId xmlns:a16="http://schemas.microsoft.com/office/drawing/2014/main" id="{45159CA8-B98C-43FB-88AA-0271DF6A6BE6}"/>
              </a:ext>
            </a:extLst>
          </p:cNvPr>
          <p:cNvSpPr/>
          <p:nvPr/>
        </p:nvSpPr>
        <p:spPr>
          <a:xfrm>
            <a:off x="0" y="6383443"/>
            <a:ext cx="12192000" cy="363586"/>
          </a:xfrm>
          <a:prstGeom prst="rect">
            <a:avLst/>
          </a:prstGeom>
          <a:solidFill>
            <a:srgbClr val="EB5D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p>
        </p:txBody>
      </p:sp>
      <p:sp>
        <p:nvSpPr>
          <p:cNvPr id="9" name="Subtitle 2">
            <a:extLst>
              <a:ext uri="{FF2B5EF4-FFF2-40B4-BE49-F238E27FC236}">
                <a16:creationId xmlns:a16="http://schemas.microsoft.com/office/drawing/2014/main" id="{244EAD6C-F9CE-43FD-9654-06670064EC1E}"/>
              </a:ext>
            </a:extLst>
          </p:cNvPr>
          <p:cNvSpPr txBox="1">
            <a:spLocks/>
          </p:cNvSpPr>
          <p:nvPr/>
        </p:nvSpPr>
        <p:spPr>
          <a:xfrm>
            <a:off x="163197" y="6383443"/>
            <a:ext cx="8599063" cy="4745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2000" b="1" dirty="0">
                <a:solidFill>
                  <a:schemeClr val="bg1"/>
                </a:solidFill>
                <a:latin typeface="+mj-lt"/>
                <a:ea typeface="+mj-ea"/>
                <a:cs typeface="+mj-cs"/>
              </a:rPr>
              <a:t>Group 10 - Alex</a:t>
            </a:r>
            <a:endParaRPr lang="en-GB" sz="2000" dirty="0">
              <a:solidFill>
                <a:schemeClr val="bg1"/>
              </a:solidFill>
              <a:latin typeface="+mj-lt"/>
              <a:ea typeface="+mj-ea"/>
              <a:cs typeface="+mj-cs"/>
            </a:endParaRPr>
          </a:p>
        </p:txBody>
      </p:sp>
      <p:grpSp>
        <p:nvGrpSpPr>
          <p:cNvPr id="4" name="Group 3">
            <a:extLst>
              <a:ext uri="{FF2B5EF4-FFF2-40B4-BE49-F238E27FC236}">
                <a16:creationId xmlns:a16="http://schemas.microsoft.com/office/drawing/2014/main" id="{6A67EDD7-59BA-448F-9232-A70AF436F2D5}"/>
              </a:ext>
            </a:extLst>
          </p:cNvPr>
          <p:cNvGrpSpPr/>
          <p:nvPr/>
        </p:nvGrpSpPr>
        <p:grpSpPr>
          <a:xfrm>
            <a:off x="249503" y="3429001"/>
            <a:ext cx="11606855" cy="2843472"/>
            <a:chOff x="373790" y="3429001"/>
            <a:chExt cx="11606855" cy="2843472"/>
          </a:xfrm>
        </p:grpSpPr>
        <p:pic>
          <p:nvPicPr>
            <p:cNvPr id="5" name="Picture 4">
              <a:extLst>
                <a:ext uri="{FF2B5EF4-FFF2-40B4-BE49-F238E27FC236}">
                  <a16:creationId xmlns:a16="http://schemas.microsoft.com/office/drawing/2014/main" id="{4A1890D8-6906-4A34-8510-6524BD381853}"/>
                </a:ext>
              </a:extLst>
            </p:cNvPr>
            <p:cNvPicPr>
              <a:picLocks noChangeAspect="1"/>
            </p:cNvPicPr>
            <p:nvPr/>
          </p:nvPicPr>
          <p:blipFill rotWithShape="1">
            <a:blip r:embed="rId3"/>
            <a:srcRect l="39651" t="56330" r="38537" b="5753"/>
            <a:stretch/>
          </p:blipFill>
          <p:spPr>
            <a:xfrm>
              <a:off x="9672144" y="3689045"/>
              <a:ext cx="2308501" cy="2257303"/>
            </a:xfrm>
            <a:prstGeom prst="rect">
              <a:avLst/>
            </a:prstGeom>
          </p:spPr>
        </p:pic>
        <p:pic>
          <p:nvPicPr>
            <p:cNvPr id="12" name="Picture 11">
              <a:extLst>
                <a:ext uri="{FF2B5EF4-FFF2-40B4-BE49-F238E27FC236}">
                  <a16:creationId xmlns:a16="http://schemas.microsoft.com/office/drawing/2014/main" id="{73BA3830-E4C0-47D3-B2B8-1AFF6183B838}"/>
                </a:ext>
              </a:extLst>
            </p:cNvPr>
            <p:cNvPicPr>
              <a:picLocks noChangeAspect="1"/>
            </p:cNvPicPr>
            <p:nvPr/>
          </p:nvPicPr>
          <p:blipFill rotWithShape="1">
            <a:blip r:embed="rId4"/>
            <a:srcRect l="40069" t="34156" r="34957" b="24018"/>
            <a:stretch/>
          </p:blipFill>
          <p:spPr>
            <a:xfrm>
              <a:off x="1452515" y="3689045"/>
              <a:ext cx="2578485" cy="2429106"/>
            </a:xfrm>
            <a:prstGeom prst="rect">
              <a:avLst/>
            </a:prstGeom>
          </p:spPr>
        </p:pic>
        <p:sp>
          <p:nvSpPr>
            <p:cNvPr id="13" name="Arrow: Right 12">
              <a:extLst>
                <a:ext uri="{FF2B5EF4-FFF2-40B4-BE49-F238E27FC236}">
                  <a16:creationId xmlns:a16="http://schemas.microsoft.com/office/drawing/2014/main" id="{044570AB-0867-4158-8ED1-176295025F29}"/>
                </a:ext>
              </a:extLst>
            </p:cNvPr>
            <p:cNvSpPr/>
            <p:nvPr/>
          </p:nvSpPr>
          <p:spPr>
            <a:xfrm>
              <a:off x="4146249" y="4368302"/>
              <a:ext cx="1182584" cy="667315"/>
            </a:xfrm>
            <a:custGeom>
              <a:avLst/>
              <a:gdLst>
                <a:gd name="connsiteX0" fmla="*/ 0 w 1182584"/>
                <a:gd name="connsiteY0" fmla="*/ 166829 h 667315"/>
                <a:gd name="connsiteX1" fmla="*/ 415974 w 1182584"/>
                <a:gd name="connsiteY1" fmla="*/ 166829 h 667315"/>
                <a:gd name="connsiteX2" fmla="*/ 848927 w 1182584"/>
                <a:gd name="connsiteY2" fmla="*/ 166829 h 667315"/>
                <a:gd name="connsiteX3" fmla="*/ 848927 w 1182584"/>
                <a:gd name="connsiteY3" fmla="*/ 0 h 667315"/>
                <a:gd name="connsiteX4" fmla="*/ 1182584 w 1182584"/>
                <a:gd name="connsiteY4" fmla="*/ 333658 h 667315"/>
                <a:gd name="connsiteX5" fmla="*/ 848927 w 1182584"/>
                <a:gd name="connsiteY5" fmla="*/ 667315 h 667315"/>
                <a:gd name="connsiteX6" fmla="*/ 848927 w 1182584"/>
                <a:gd name="connsiteY6" fmla="*/ 500486 h 667315"/>
                <a:gd name="connsiteX7" fmla="*/ 424464 w 1182584"/>
                <a:gd name="connsiteY7" fmla="*/ 500486 h 667315"/>
                <a:gd name="connsiteX8" fmla="*/ 0 w 1182584"/>
                <a:gd name="connsiteY8" fmla="*/ 500486 h 667315"/>
                <a:gd name="connsiteX9" fmla="*/ 0 w 1182584"/>
                <a:gd name="connsiteY9" fmla="*/ 166829 h 667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2584" h="667315" fill="none" extrusionOk="0">
                  <a:moveTo>
                    <a:pt x="0" y="166829"/>
                  </a:moveTo>
                  <a:cubicBezTo>
                    <a:pt x="143269" y="160041"/>
                    <a:pt x="318124" y="167681"/>
                    <a:pt x="415974" y="166829"/>
                  </a:cubicBezTo>
                  <a:cubicBezTo>
                    <a:pt x="513824" y="165977"/>
                    <a:pt x="754397" y="181621"/>
                    <a:pt x="848927" y="166829"/>
                  </a:cubicBezTo>
                  <a:cubicBezTo>
                    <a:pt x="846861" y="118799"/>
                    <a:pt x="847712" y="76228"/>
                    <a:pt x="848927" y="0"/>
                  </a:cubicBezTo>
                  <a:cubicBezTo>
                    <a:pt x="926037" y="99449"/>
                    <a:pt x="1030326" y="157281"/>
                    <a:pt x="1182584" y="333658"/>
                  </a:cubicBezTo>
                  <a:cubicBezTo>
                    <a:pt x="1056952" y="467365"/>
                    <a:pt x="999682" y="525713"/>
                    <a:pt x="848927" y="667315"/>
                  </a:cubicBezTo>
                  <a:cubicBezTo>
                    <a:pt x="845632" y="613957"/>
                    <a:pt x="852664" y="535725"/>
                    <a:pt x="848927" y="500486"/>
                  </a:cubicBezTo>
                  <a:cubicBezTo>
                    <a:pt x="670179" y="519006"/>
                    <a:pt x="588601" y="482867"/>
                    <a:pt x="424464" y="500486"/>
                  </a:cubicBezTo>
                  <a:cubicBezTo>
                    <a:pt x="260327" y="518105"/>
                    <a:pt x="105767" y="517218"/>
                    <a:pt x="0" y="500486"/>
                  </a:cubicBezTo>
                  <a:cubicBezTo>
                    <a:pt x="-10184" y="360645"/>
                    <a:pt x="470" y="237534"/>
                    <a:pt x="0" y="166829"/>
                  </a:cubicBezTo>
                  <a:close/>
                </a:path>
                <a:path w="1182584" h="667315" stroke="0" extrusionOk="0">
                  <a:moveTo>
                    <a:pt x="0" y="166829"/>
                  </a:moveTo>
                  <a:cubicBezTo>
                    <a:pt x="131478" y="157125"/>
                    <a:pt x="337446" y="165346"/>
                    <a:pt x="441442" y="166829"/>
                  </a:cubicBezTo>
                  <a:cubicBezTo>
                    <a:pt x="545438" y="168312"/>
                    <a:pt x="735575" y="169314"/>
                    <a:pt x="848927" y="166829"/>
                  </a:cubicBezTo>
                  <a:cubicBezTo>
                    <a:pt x="847283" y="104983"/>
                    <a:pt x="855086" y="51689"/>
                    <a:pt x="848927" y="0"/>
                  </a:cubicBezTo>
                  <a:cubicBezTo>
                    <a:pt x="982955" y="148674"/>
                    <a:pt x="1076967" y="208146"/>
                    <a:pt x="1182584" y="333658"/>
                  </a:cubicBezTo>
                  <a:cubicBezTo>
                    <a:pt x="1022137" y="486865"/>
                    <a:pt x="909641" y="579025"/>
                    <a:pt x="848927" y="667315"/>
                  </a:cubicBezTo>
                  <a:cubicBezTo>
                    <a:pt x="850239" y="626994"/>
                    <a:pt x="846308" y="537993"/>
                    <a:pt x="848927" y="500486"/>
                  </a:cubicBezTo>
                  <a:cubicBezTo>
                    <a:pt x="736147" y="484997"/>
                    <a:pt x="521404" y="504969"/>
                    <a:pt x="424464" y="500486"/>
                  </a:cubicBezTo>
                  <a:cubicBezTo>
                    <a:pt x="327524" y="496003"/>
                    <a:pt x="199849" y="487201"/>
                    <a:pt x="0" y="500486"/>
                  </a:cubicBezTo>
                  <a:cubicBezTo>
                    <a:pt x="506" y="392733"/>
                    <a:pt x="2558" y="275554"/>
                    <a:pt x="0" y="166829"/>
                  </a:cubicBezTo>
                  <a:close/>
                </a:path>
              </a:pathLst>
            </a:custGeom>
            <a:solidFill>
              <a:srgbClr val="EB5D05"/>
            </a:solidFill>
            <a:ln w="28575">
              <a:solidFill>
                <a:schemeClr val="tx1"/>
              </a:solidFill>
              <a:extLst>
                <a:ext uri="{C807C97D-BFC1-408E-A445-0C87EB9F89A2}">
                  <ask:lineSketchStyleProps xmlns:ask="http://schemas.microsoft.com/office/drawing/2018/sketchyshapes" sd="2033923519">
                    <a:prstGeom prst="rightArrow">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5" name="Picture 14">
              <a:extLst>
                <a:ext uri="{FF2B5EF4-FFF2-40B4-BE49-F238E27FC236}">
                  <a16:creationId xmlns:a16="http://schemas.microsoft.com/office/drawing/2014/main" id="{5B26C7D8-DA9D-4631-9D2E-CA72E02949A9}"/>
                </a:ext>
              </a:extLst>
            </p:cNvPr>
            <p:cNvPicPr>
              <a:picLocks noChangeAspect="1"/>
            </p:cNvPicPr>
            <p:nvPr/>
          </p:nvPicPr>
          <p:blipFill rotWithShape="1">
            <a:blip r:embed="rId5"/>
            <a:srcRect l="39636" t="54417" r="38308" b="7698"/>
            <a:stretch/>
          </p:blipFill>
          <p:spPr>
            <a:xfrm>
              <a:off x="5629651" y="3671076"/>
              <a:ext cx="2308501" cy="2230436"/>
            </a:xfrm>
            <a:prstGeom prst="rect">
              <a:avLst/>
            </a:prstGeom>
          </p:spPr>
        </p:pic>
        <p:pic>
          <p:nvPicPr>
            <p:cNvPr id="7" name="Picture 6">
              <a:extLst>
                <a:ext uri="{FF2B5EF4-FFF2-40B4-BE49-F238E27FC236}">
                  <a16:creationId xmlns:a16="http://schemas.microsoft.com/office/drawing/2014/main" id="{CB3C3359-71B9-4367-82C1-D9961BCA24C7}"/>
                </a:ext>
              </a:extLst>
            </p:cNvPr>
            <p:cNvPicPr>
              <a:picLocks noChangeAspect="1"/>
            </p:cNvPicPr>
            <p:nvPr/>
          </p:nvPicPr>
          <p:blipFill rotWithShape="1">
            <a:blip r:embed="rId5"/>
            <a:srcRect l="8251" t="31342" r="85293" b="55315"/>
            <a:stretch/>
          </p:blipFill>
          <p:spPr>
            <a:xfrm>
              <a:off x="4964026" y="5296283"/>
              <a:ext cx="768231" cy="893068"/>
            </a:xfrm>
            <a:prstGeom prst="rect">
              <a:avLst/>
            </a:prstGeom>
          </p:spPr>
        </p:pic>
        <p:pic>
          <p:nvPicPr>
            <p:cNvPr id="16" name="Picture 15">
              <a:extLst>
                <a:ext uri="{FF2B5EF4-FFF2-40B4-BE49-F238E27FC236}">
                  <a16:creationId xmlns:a16="http://schemas.microsoft.com/office/drawing/2014/main" id="{96E11C2C-731A-4B56-A897-0A28C3B6FE5E}"/>
                </a:ext>
              </a:extLst>
            </p:cNvPr>
            <p:cNvPicPr>
              <a:picLocks noChangeAspect="1"/>
            </p:cNvPicPr>
            <p:nvPr/>
          </p:nvPicPr>
          <p:blipFill rotWithShape="1">
            <a:blip r:embed="rId3"/>
            <a:srcRect l="8322" t="33453" r="85071" b="53877"/>
            <a:stretch/>
          </p:blipFill>
          <p:spPr>
            <a:xfrm>
              <a:off x="9026709" y="5327581"/>
              <a:ext cx="770925" cy="831576"/>
            </a:xfrm>
            <a:prstGeom prst="rect">
              <a:avLst/>
            </a:prstGeom>
          </p:spPr>
        </p:pic>
        <p:sp>
          <p:nvSpPr>
            <p:cNvPr id="17" name="Arrow: Right 16">
              <a:extLst>
                <a:ext uri="{FF2B5EF4-FFF2-40B4-BE49-F238E27FC236}">
                  <a16:creationId xmlns:a16="http://schemas.microsoft.com/office/drawing/2014/main" id="{29FDB91D-C2E7-4B3E-BE15-567E867E5830}"/>
                </a:ext>
              </a:extLst>
            </p:cNvPr>
            <p:cNvSpPr/>
            <p:nvPr/>
          </p:nvSpPr>
          <p:spPr>
            <a:xfrm>
              <a:off x="8179693" y="4368302"/>
              <a:ext cx="1182584" cy="667315"/>
            </a:xfrm>
            <a:custGeom>
              <a:avLst/>
              <a:gdLst>
                <a:gd name="connsiteX0" fmla="*/ 0 w 1182584"/>
                <a:gd name="connsiteY0" fmla="*/ 166829 h 667315"/>
                <a:gd name="connsiteX1" fmla="*/ 415974 w 1182584"/>
                <a:gd name="connsiteY1" fmla="*/ 166829 h 667315"/>
                <a:gd name="connsiteX2" fmla="*/ 848927 w 1182584"/>
                <a:gd name="connsiteY2" fmla="*/ 166829 h 667315"/>
                <a:gd name="connsiteX3" fmla="*/ 848927 w 1182584"/>
                <a:gd name="connsiteY3" fmla="*/ 0 h 667315"/>
                <a:gd name="connsiteX4" fmla="*/ 1182584 w 1182584"/>
                <a:gd name="connsiteY4" fmla="*/ 333658 h 667315"/>
                <a:gd name="connsiteX5" fmla="*/ 848927 w 1182584"/>
                <a:gd name="connsiteY5" fmla="*/ 667315 h 667315"/>
                <a:gd name="connsiteX6" fmla="*/ 848927 w 1182584"/>
                <a:gd name="connsiteY6" fmla="*/ 500486 h 667315"/>
                <a:gd name="connsiteX7" fmla="*/ 424464 w 1182584"/>
                <a:gd name="connsiteY7" fmla="*/ 500486 h 667315"/>
                <a:gd name="connsiteX8" fmla="*/ 0 w 1182584"/>
                <a:gd name="connsiteY8" fmla="*/ 500486 h 667315"/>
                <a:gd name="connsiteX9" fmla="*/ 0 w 1182584"/>
                <a:gd name="connsiteY9" fmla="*/ 166829 h 667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2584" h="667315" fill="none" extrusionOk="0">
                  <a:moveTo>
                    <a:pt x="0" y="166829"/>
                  </a:moveTo>
                  <a:cubicBezTo>
                    <a:pt x="143269" y="160041"/>
                    <a:pt x="318124" y="167681"/>
                    <a:pt x="415974" y="166829"/>
                  </a:cubicBezTo>
                  <a:cubicBezTo>
                    <a:pt x="513824" y="165977"/>
                    <a:pt x="754397" y="181621"/>
                    <a:pt x="848927" y="166829"/>
                  </a:cubicBezTo>
                  <a:cubicBezTo>
                    <a:pt x="846861" y="118799"/>
                    <a:pt x="847712" y="76228"/>
                    <a:pt x="848927" y="0"/>
                  </a:cubicBezTo>
                  <a:cubicBezTo>
                    <a:pt x="926037" y="99449"/>
                    <a:pt x="1030326" y="157281"/>
                    <a:pt x="1182584" y="333658"/>
                  </a:cubicBezTo>
                  <a:cubicBezTo>
                    <a:pt x="1056952" y="467365"/>
                    <a:pt x="999682" y="525713"/>
                    <a:pt x="848927" y="667315"/>
                  </a:cubicBezTo>
                  <a:cubicBezTo>
                    <a:pt x="845632" y="613957"/>
                    <a:pt x="852664" y="535725"/>
                    <a:pt x="848927" y="500486"/>
                  </a:cubicBezTo>
                  <a:cubicBezTo>
                    <a:pt x="670179" y="519006"/>
                    <a:pt x="588601" y="482867"/>
                    <a:pt x="424464" y="500486"/>
                  </a:cubicBezTo>
                  <a:cubicBezTo>
                    <a:pt x="260327" y="518105"/>
                    <a:pt x="105767" y="517218"/>
                    <a:pt x="0" y="500486"/>
                  </a:cubicBezTo>
                  <a:cubicBezTo>
                    <a:pt x="-10184" y="360645"/>
                    <a:pt x="470" y="237534"/>
                    <a:pt x="0" y="166829"/>
                  </a:cubicBezTo>
                  <a:close/>
                </a:path>
                <a:path w="1182584" h="667315" stroke="0" extrusionOk="0">
                  <a:moveTo>
                    <a:pt x="0" y="166829"/>
                  </a:moveTo>
                  <a:cubicBezTo>
                    <a:pt x="131478" y="157125"/>
                    <a:pt x="337446" y="165346"/>
                    <a:pt x="441442" y="166829"/>
                  </a:cubicBezTo>
                  <a:cubicBezTo>
                    <a:pt x="545438" y="168312"/>
                    <a:pt x="735575" y="169314"/>
                    <a:pt x="848927" y="166829"/>
                  </a:cubicBezTo>
                  <a:cubicBezTo>
                    <a:pt x="847283" y="104983"/>
                    <a:pt x="855086" y="51689"/>
                    <a:pt x="848927" y="0"/>
                  </a:cubicBezTo>
                  <a:cubicBezTo>
                    <a:pt x="982955" y="148674"/>
                    <a:pt x="1076967" y="208146"/>
                    <a:pt x="1182584" y="333658"/>
                  </a:cubicBezTo>
                  <a:cubicBezTo>
                    <a:pt x="1022137" y="486865"/>
                    <a:pt x="909641" y="579025"/>
                    <a:pt x="848927" y="667315"/>
                  </a:cubicBezTo>
                  <a:cubicBezTo>
                    <a:pt x="850239" y="626994"/>
                    <a:pt x="846308" y="537993"/>
                    <a:pt x="848927" y="500486"/>
                  </a:cubicBezTo>
                  <a:cubicBezTo>
                    <a:pt x="736147" y="484997"/>
                    <a:pt x="521404" y="504969"/>
                    <a:pt x="424464" y="500486"/>
                  </a:cubicBezTo>
                  <a:cubicBezTo>
                    <a:pt x="327524" y="496003"/>
                    <a:pt x="199849" y="487201"/>
                    <a:pt x="0" y="500486"/>
                  </a:cubicBezTo>
                  <a:cubicBezTo>
                    <a:pt x="506" y="392733"/>
                    <a:pt x="2558" y="275554"/>
                    <a:pt x="0" y="166829"/>
                  </a:cubicBezTo>
                  <a:close/>
                </a:path>
              </a:pathLst>
            </a:custGeom>
            <a:solidFill>
              <a:srgbClr val="EB5D05"/>
            </a:solidFill>
            <a:ln w="28575">
              <a:solidFill>
                <a:schemeClr val="tx1"/>
              </a:solidFill>
              <a:extLst>
                <a:ext uri="{C807C97D-BFC1-408E-A445-0C87EB9F89A2}">
                  <ask:lineSketchStyleProps xmlns:ask="http://schemas.microsoft.com/office/drawing/2018/sketchyshapes" sd="2033923519">
                    <a:prstGeom prst="rightArrow">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 name="Picture 2">
              <a:extLst>
                <a:ext uri="{FF2B5EF4-FFF2-40B4-BE49-F238E27FC236}">
                  <a16:creationId xmlns:a16="http://schemas.microsoft.com/office/drawing/2014/main" id="{A233EC35-7042-438D-B149-A1316317D22D}"/>
                </a:ext>
              </a:extLst>
            </p:cNvPr>
            <p:cNvPicPr>
              <a:picLocks noChangeAspect="1"/>
            </p:cNvPicPr>
            <p:nvPr/>
          </p:nvPicPr>
          <p:blipFill rotWithShape="1">
            <a:blip r:embed="rId6"/>
            <a:srcRect l="8010" t="32104" r="84035" b="23048"/>
            <a:stretch/>
          </p:blipFill>
          <p:spPr>
            <a:xfrm>
              <a:off x="373790" y="3429001"/>
              <a:ext cx="896659" cy="2843472"/>
            </a:xfrm>
            <a:prstGeom prst="rect">
              <a:avLst/>
            </a:prstGeom>
          </p:spPr>
        </p:pic>
      </p:grpSp>
    </p:spTree>
    <p:extLst>
      <p:ext uri="{BB962C8B-B14F-4D97-AF65-F5344CB8AC3E}">
        <p14:creationId xmlns:p14="http://schemas.microsoft.com/office/powerpoint/2010/main" val="1793871815"/>
      </p:ext>
    </p:extLst>
  </p:cSld>
  <p:clrMapOvr>
    <a:masterClrMapping/>
  </p:clrMapOvr>
  <p:transition spd="slow">
    <p:push dir="u"/>
  </p:transition>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2155</TotalTime>
  <Words>1265</Words>
  <Application>Microsoft Macintosh PowerPoint</Application>
  <PresentationFormat>Widescreen</PresentationFormat>
  <Paragraphs>199</Paragraphs>
  <Slides>18</Slides>
  <Notes>7</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18</vt:i4>
      </vt:variant>
    </vt:vector>
  </HeadingPairs>
  <TitlesOfParts>
    <vt:vector size="25" baseType="lpstr">
      <vt:lpstr>Arial</vt:lpstr>
      <vt:lpstr>Calibri</vt:lpstr>
      <vt:lpstr>Calibri Light</vt:lpstr>
      <vt:lpstr>Century Gothic</vt:lpstr>
      <vt:lpstr>Courier New</vt:lpstr>
      <vt:lpstr>Office Theme</vt:lpstr>
      <vt:lpstr>Mesh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IMDb Genre Predictor</dc:title>
  <dc:creator>Tom Wilson</dc:creator>
  <cp:lastModifiedBy>Fratila, Lavinia-Iulia (UG - Computer Science)</cp:lastModifiedBy>
  <cp:revision>144</cp:revision>
  <dcterms:created xsi:type="dcterms:W3CDTF">2021-05-20T10:29:39Z</dcterms:created>
  <dcterms:modified xsi:type="dcterms:W3CDTF">2021-05-25T10:51:00Z</dcterms:modified>
</cp:coreProperties>
</file>

<file path=docProps/thumbnail.jpeg>
</file>